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</p:sldIdLst>
  <p:sldSz cy="6858000" cx="9144000"/>
  <p:notesSz cx="6858000" cy="9144000"/>
  <p:embeddedFontLst>
    <p:embeddedFont>
      <p:font typeface="Roboto"/>
      <p:regular r:id="rId49"/>
      <p:bold r:id="rId50"/>
      <p:italic r:id="rId51"/>
      <p:boldItalic r:id="rId52"/>
    </p:embeddedFont>
    <p:embeddedFont>
      <p:font typeface="Montserrat"/>
      <p:regular r:id="rId53"/>
      <p:bold r:id="rId54"/>
      <p:italic r:id="rId55"/>
      <p:boldItalic r:id="rId56"/>
    </p:embeddedFont>
    <p:embeddedFont>
      <p:font typeface="Quattrocento Sans"/>
      <p:regular r:id="rId57"/>
      <p:bold r:id="rId58"/>
      <p:italic r:id="rId59"/>
      <p:boldItalic r:id="rId6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61" roundtripDataSignature="AMtx7mgNfyUIaU+eBxWq93C/cz4hfyCX8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font" Target="fonts/Roboto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61" Type="http://customschemas.google.com/relationships/presentationmetadata" Target="metadata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60" Type="http://schemas.openxmlformats.org/officeDocument/2006/relationships/font" Target="fonts/QuattrocentoSans-boldItalic.fntdata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font" Target="fonts/Roboto-italic.fntdata"/><Relationship Id="rId50" Type="http://schemas.openxmlformats.org/officeDocument/2006/relationships/font" Target="fonts/Roboto-bold.fntdata"/><Relationship Id="rId53" Type="http://schemas.openxmlformats.org/officeDocument/2006/relationships/font" Target="fonts/Montserrat-regular.fntdata"/><Relationship Id="rId52" Type="http://schemas.openxmlformats.org/officeDocument/2006/relationships/font" Target="fonts/Roboto-boldItalic.fntdata"/><Relationship Id="rId11" Type="http://schemas.openxmlformats.org/officeDocument/2006/relationships/slide" Target="slides/slide7.xml"/><Relationship Id="rId55" Type="http://schemas.openxmlformats.org/officeDocument/2006/relationships/font" Target="fonts/Montserrat-italic.fntdata"/><Relationship Id="rId10" Type="http://schemas.openxmlformats.org/officeDocument/2006/relationships/slide" Target="slides/slide6.xml"/><Relationship Id="rId54" Type="http://schemas.openxmlformats.org/officeDocument/2006/relationships/font" Target="fonts/Montserrat-bold.fntdata"/><Relationship Id="rId13" Type="http://schemas.openxmlformats.org/officeDocument/2006/relationships/slide" Target="slides/slide9.xml"/><Relationship Id="rId57" Type="http://schemas.openxmlformats.org/officeDocument/2006/relationships/font" Target="fonts/QuattrocentoSans-regular.fntdata"/><Relationship Id="rId12" Type="http://schemas.openxmlformats.org/officeDocument/2006/relationships/slide" Target="slides/slide8.xml"/><Relationship Id="rId56" Type="http://schemas.openxmlformats.org/officeDocument/2006/relationships/font" Target="fonts/Montserrat-boldItalic.fntdata"/><Relationship Id="rId15" Type="http://schemas.openxmlformats.org/officeDocument/2006/relationships/slide" Target="slides/slide11.xml"/><Relationship Id="rId59" Type="http://schemas.openxmlformats.org/officeDocument/2006/relationships/font" Target="fonts/QuattrocentoSans-italic.fntdata"/><Relationship Id="rId14" Type="http://schemas.openxmlformats.org/officeDocument/2006/relationships/slide" Target="slides/slide10.xml"/><Relationship Id="rId58" Type="http://schemas.openxmlformats.org/officeDocument/2006/relationships/font" Target="fonts/QuattrocentoSans-bold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bb6753134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g2bb67531347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1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2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2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2bb67531347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g2bb67531347_0_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2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2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2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p2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2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p2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2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p2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3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p3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bb67531347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g2bb67531347_0_1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p3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p3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p3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Google Shape;411;p3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p3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bb67531347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g2bb67531347_0_7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bb67531347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g2bb67531347_0_3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bb67531347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g2bb67531347_0_4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bb67531347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g2bb67531347_0_5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bb67531347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g2bb67531347_0_8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4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4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4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4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4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4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6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4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4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uas Partes de Conteúdo" type="twoObj">
  <p:cSld name="TWO_OBJECTS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p3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54240" y="9207"/>
            <a:ext cx="1889760" cy="6848793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38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38"/>
          <p:cNvSpPr txBox="1"/>
          <p:nvPr>
            <p:ph idx="1" type="body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" name="Google Shape;15;p38"/>
          <p:cNvSpPr txBox="1"/>
          <p:nvPr>
            <p:ph idx="2" type="body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" name="Google Shape;16;p38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38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38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9" name="Google Shape;19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66666" y="5975755"/>
            <a:ext cx="1448684" cy="4881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údo com Legenda" type="objTx">
  <p:cSld name="OBJECT_WITH_CAPTION_TEXT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54240" y="9207"/>
            <a:ext cx="1889760" cy="6848793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47"/>
          <p:cNvSpPr txBox="1"/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47"/>
          <p:cNvSpPr txBox="1"/>
          <p:nvPr>
            <p:ph idx="1" type="body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86" name="Google Shape;86;p47"/>
          <p:cNvSpPr txBox="1"/>
          <p:nvPr>
            <p:ph idx="2" type="body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87" name="Google Shape;87;p47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47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47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90" name="Google Shape;90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66666" y="5932891"/>
            <a:ext cx="1448684" cy="4881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m com Legenda" type="picTx">
  <p:cSld name="PICTURE_WITH_CAPTION_TEXT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54240" y="9207"/>
            <a:ext cx="1889760" cy="6848793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48"/>
          <p:cNvSpPr txBox="1"/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48"/>
          <p:cNvSpPr/>
          <p:nvPr>
            <p:ph idx="2" type="pic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95" name="Google Shape;95;p48"/>
          <p:cNvSpPr txBox="1"/>
          <p:nvPr>
            <p:ph idx="1" type="body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96" name="Google Shape;96;p48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48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48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99" name="Google Shape;99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66666" y="5932891"/>
            <a:ext cx="1448684" cy="4881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Texto Vertical" type="vertTx">
  <p:cSld name="VERTICAL_TEXT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4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54240" y="9207"/>
            <a:ext cx="1889760" cy="6848793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49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49"/>
          <p:cNvSpPr txBox="1"/>
          <p:nvPr>
            <p:ph idx="1" type="body"/>
          </p:nvPr>
        </p:nvSpPr>
        <p:spPr>
          <a:xfrm rot="5400000">
            <a:off x="2396331" y="57944"/>
            <a:ext cx="4351338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4" name="Google Shape;104;p49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49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49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07" name="Google Shape;107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66666" y="5932891"/>
            <a:ext cx="1448684" cy="4881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o e Título Vertical" type="vertTitleAndTx">
  <p:cSld name="VERTICAL_TITLE_AND_VERTICAL_TEXT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54240" y="9207"/>
            <a:ext cx="1889760" cy="6848793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50"/>
          <p:cNvSpPr txBox="1"/>
          <p:nvPr>
            <p:ph type="title"/>
          </p:nvPr>
        </p:nvSpPr>
        <p:spPr>
          <a:xfrm rot="5400000">
            <a:off x="4623594" y="2285207"/>
            <a:ext cx="5811838" cy="1971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50"/>
          <p:cNvSpPr txBox="1"/>
          <p:nvPr>
            <p:ph idx="1" type="body"/>
          </p:nvPr>
        </p:nvSpPr>
        <p:spPr>
          <a:xfrm rot="5400000">
            <a:off x="623094" y="370681"/>
            <a:ext cx="5811838" cy="58007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2" name="Google Shape;112;p50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50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50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15" name="Google Shape;115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66666" y="5932891"/>
            <a:ext cx="1448684" cy="4881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Layout Personalizado">
  <p:cSld name="1_Layout Personalizado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51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p51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" name="Google Shape;119;p51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0" name="Google Shape;120;p51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9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Calibri"/>
              <a:buNone/>
              <a:defRPr b="0" i="0" sz="6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39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9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39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 b="0" i="0" sz="1200" u="none" cap="none" strike="noStrike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de Título">
  <p:cSld name="Slide de Título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oogle Shape;26;p4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54240" y="9207"/>
            <a:ext cx="1889760" cy="6848793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40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40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40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30" name="Google Shape;30;p40"/>
          <p:cNvSpPr txBox="1"/>
          <p:nvPr/>
        </p:nvSpPr>
        <p:spPr>
          <a:xfrm>
            <a:off x="1785060" y="2074736"/>
            <a:ext cx="8915514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Font typeface="Arial"/>
              <a:buNone/>
            </a:pPr>
            <a:r>
              <a:t/>
            </a:r>
            <a:endParaRPr b="1" i="0" sz="4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" name="Google Shape;31;p40"/>
          <p:cNvSpPr txBox="1"/>
          <p:nvPr>
            <p:ph idx="1" type="body"/>
          </p:nvPr>
        </p:nvSpPr>
        <p:spPr>
          <a:xfrm>
            <a:off x="629360" y="2105480"/>
            <a:ext cx="7885990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4400"/>
              <a:buNone/>
              <a:defRPr b="1" sz="4400">
                <a:solidFill>
                  <a:srgbClr val="3F3F3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4318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2pPr>
            <a:lvl3pPr indent="-4064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3pPr>
            <a:lvl4pPr indent="-3810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4pPr>
            <a:lvl5pPr indent="-3810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40"/>
          <p:cNvSpPr txBox="1"/>
          <p:nvPr>
            <p:ph idx="2" type="body"/>
          </p:nvPr>
        </p:nvSpPr>
        <p:spPr>
          <a:xfrm>
            <a:off x="628650" y="2923854"/>
            <a:ext cx="4300401" cy="4376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51E3C"/>
              </a:buClr>
              <a:buSzPts val="2000"/>
              <a:buNone/>
              <a:defRPr b="1" sz="2000">
                <a:solidFill>
                  <a:srgbClr val="E51E3C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40"/>
          <p:cNvSpPr txBox="1"/>
          <p:nvPr>
            <p:ph idx="3" type="body"/>
          </p:nvPr>
        </p:nvSpPr>
        <p:spPr>
          <a:xfrm>
            <a:off x="628650" y="3471997"/>
            <a:ext cx="7886700" cy="8997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Arial"/>
              <a:buNone/>
              <a:defRPr sz="2400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34" name="Google Shape;34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66666" y="5932891"/>
            <a:ext cx="1448684" cy="4881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Conteúdo">
  <p:cSld name="Título e Conteúdo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oogle Shape;36;p4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54240" y="9207"/>
            <a:ext cx="1889760" cy="6848793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41"/>
          <p:cNvSpPr txBox="1"/>
          <p:nvPr>
            <p:ph idx="1" type="body"/>
          </p:nvPr>
        </p:nvSpPr>
        <p:spPr>
          <a:xfrm>
            <a:off x="628650" y="1140823"/>
            <a:ext cx="7886700" cy="50361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8" name="Google Shape;38;p41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41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41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41" name="Google Shape;41;p41"/>
          <p:cNvSpPr txBox="1"/>
          <p:nvPr>
            <p:ph idx="2" type="body"/>
          </p:nvPr>
        </p:nvSpPr>
        <p:spPr>
          <a:xfrm>
            <a:off x="628649" y="365126"/>
            <a:ext cx="7886701" cy="5666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3600"/>
              <a:buNone/>
              <a:defRPr b="1" sz="3600">
                <a:solidFill>
                  <a:srgbClr val="3F3F3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4318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2pPr>
            <a:lvl3pPr indent="-4064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3pPr>
            <a:lvl4pPr indent="-3810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4pPr>
            <a:lvl5pPr indent="-3810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42" name="Google Shape;42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66666" y="5932891"/>
            <a:ext cx="1448684" cy="4881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beçalho da Seção">
  <p:cSld name="Cabeçalho da Seção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42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42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42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47" name="Google Shape;47;p42"/>
          <p:cNvSpPr txBox="1"/>
          <p:nvPr>
            <p:ph idx="1" type="body"/>
          </p:nvPr>
        </p:nvSpPr>
        <p:spPr>
          <a:xfrm>
            <a:off x="628650" y="2620605"/>
            <a:ext cx="8358596" cy="18845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b="1" sz="7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" name="Google Shape;48;p42"/>
          <p:cNvSpPr txBox="1"/>
          <p:nvPr>
            <p:ph idx="2" type="body"/>
          </p:nvPr>
        </p:nvSpPr>
        <p:spPr>
          <a:xfrm>
            <a:off x="628650" y="2176138"/>
            <a:ext cx="8358596" cy="302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49" name="Google Shape;49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89859" y="5932891"/>
            <a:ext cx="1525491" cy="514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Personalizado">
  <p:cSld name="Layout Personalizado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43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43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43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54" name="Google Shape;54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066666" y="5932891"/>
            <a:ext cx="1448684" cy="488143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43"/>
          <p:cNvSpPr txBox="1"/>
          <p:nvPr>
            <p:ph idx="1" type="body"/>
          </p:nvPr>
        </p:nvSpPr>
        <p:spPr>
          <a:xfrm>
            <a:off x="629360" y="2023993"/>
            <a:ext cx="8322553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4400"/>
              <a:buNone/>
              <a:defRPr b="1" sz="4400">
                <a:solidFill>
                  <a:srgbClr val="3F3F3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4318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2pPr>
            <a:lvl3pPr indent="-4064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3pPr>
            <a:lvl4pPr indent="-3810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4pPr>
            <a:lvl5pPr indent="-3810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6" name="Google Shape;56;p43"/>
          <p:cNvSpPr txBox="1"/>
          <p:nvPr>
            <p:ph idx="2" type="body"/>
          </p:nvPr>
        </p:nvSpPr>
        <p:spPr>
          <a:xfrm>
            <a:off x="629360" y="3115182"/>
            <a:ext cx="3496729" cy="34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51E3C"/>
              </a:buClr>
              <a:buSzPts val="2000"/>
              <a:buNone/>
              <a:defRPr b="1" sz="2000">
                <a:solidFill>
                  <a:srgbClr val="E51E3C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" name="Google Shape;57;p43"/>
          <p:cNvSpPr txBox="1"/>
          <p:nvPr>
            <p:ph idx="3" type="body"/>
          </p:nvPr>
        </p:nvSpPr>
        <p:spPr>
          <a:xfrm>
            <a:off x="628650" y="3635432"/>
            <a:ext cx="8323263" cy="8997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Arial"/>
              <a:buNone/>
              <a:defRPr sz="2400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ção" type="twoTxTwoObj">
  <p:cSld name="TWO_OBJECTS_WITH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54240" y="9207"/>
            <a:ext cx="1889760" cy="6848793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44"/>
          <p:cNvSpPr txBox="1"/>
          <p:nvPr>
            <p:ph type="title"/>
          </p:nvPr>
        </p:nvSpPr>
        <p:spPr>
          <a:xfrm>
            <a:off x="629841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44"/>
          <p:cNvSpPr txBox="1"/>
          <p:nvPr>
            <p:ph idx="1" type="body"/>
          </p:nvPr>
        </p:nvSpPr>
        <p:spPr>
          <a:xfrm>
            <a:off x="629842" y="1681163"/>
            <a:ext cx="3868340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2" name="Google Shape;62;p44"/>
          <p:cNvSpPr txBox="1"/>
          <p:nvPr>
            <p:ph idx="2" type="body"/>
          </p:nvPr>
        </p:nvSpPr>
        <p:spPr>
          <a:xfrm>
            <a:off x="629842" y="2505075"/>
            <a:ext cx="3868340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" name="Google Shape;63;p44"/>
          <p:cNvSpPr txBox="1"/>
          <p:nvPr>
            <p:ph idx="3" type="body"/>
          </p:nvPr>
        </p:nvSpPr>
        <p:spPr>
          <a:xfrm>
            <a:off x="4629150" y="1681163"/>
            <a:ext cx="3887391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4" name="Google Shape;64;p44"/>
          <p:cNvSpPr txBox="1"/>
          <p:nvPr>
            <p:ph idx="4" type="body"/>
          </p:nvPr>
        </p:nvSpPr>
        <p:spPr>
          <a:xfrm>
            <a:off x="4629150" y="2505075"/>
            <a:ext cx="3887391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" name="Google Shape;65;p44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44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44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68" name="Google Shape;68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66666" y="5932891"/>
            <a:ext cx="1448684" cy="4881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mente Título" type="titleOnly">
  <p:cSld name="TITLE_ONLY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54240" y="9207"/>
            <a:ext cx="1889760" cy="6848793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45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45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45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45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75" name="Google Shape;75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66666" y="5932891"/>
            <a:ext cx="1448684" cy="4881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 branco" type="blank">
  <p:cSld name="BLANK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54240" y="9207"/>
            <a:ext cx="1889760" cy="6848793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46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46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46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81" name="Google Shape;81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66666" y="5932891"/>
            <a:ext cx="1448684" cy="4881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7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37"/>
          <p:cNvSpPr txBox="1"/>
          <p:nvPr>
            <p:ph idx="1" type="body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37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37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37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Relationship Id="rId4" Type="http://schemas.openxmlformats.org/officeDocument/2006/relationships/image" Target="../media/image1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0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0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3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1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2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1.jp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7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6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4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9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2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hyperlink" Target="https://classroom.google.com/u/0/c/NTQwNDg4Nzc0MTIw/a/NTkwMTUwNTk1MTYw/details" TargetMode="Externa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m contém logo do MySQL" id="125" name="Google Shape;125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75432" y="2002469"/>
            <a:ext cx="4193135" cy="28530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"/>
          <p:cNvSpPr txBox="1"/>
          <p:nvPr>
            <p:ph type="title"/>
          </p:nvPr>
        </p:nvSpPr>
        <p:spPr>
          <a:xfrm>
            <a:off x="628649" y="0"/>
            <a:ext cx="6888773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500"/>
              <a:buFont typeface="Montserrat"/>
              <a:buNone/>
            </a:pPr>
            <a:r>
              <a:rPr b="1" lang="pt-BR" sz="2500">
                <a:solidFill>
                  <a:srgbClr val="3F3F3F"/>
                </a:solidFill>
                <a:latin typeface="Montserrat"/>
                <a:ea typeface="Montserrat"/>
                <a:cs typeface="Montserrat"/>
                <a:sym typeface="Montserrat"/>
              </a:rPr>
              <a:t>História</a:t>
            </a:r>
            <a:endParaRPr b="1" sz="2500">
              <a:solidFill>
                <a:srgbClr val="3F3F3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7" name="Google Shape;187;p2"/>
          <p:cNvSpPr txBox="1"/>
          <p:nvPr/>
        </p:nvSpPr>
        <p:spPr>
          <a:xfrm>
            <a:off x="628649" y="1397482"/>
            <a:ext cx="4374866" cy="46680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pt-BR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 </a:t>
            </a:r>
            <a:r>
              <a:rPr b="1" i="1" lang="pt-BR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MySQL </a:t>
            </a:r>
            <a:r>
              <a:rPr b="0" i="0" lang="pt-BR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foi desenvolvido pelos fundadores (David Axmark, Allan Larsson e Michael Widenius) da empresa sueca MySQL AB e publicada em maio de 1995. Foi vendida para empresa Sun Microsystems e atualmente é mantida pela Oracle Corporation.</a:t>
            </a:r>
            <a:endParaRPr/>
          </a:p>
        </p:txBody>
      </p:sp>
      <p:pic>
        <p:nvPicPr>
          <p:cNvPr descr="Imagem contém logo do MySQL" id="188" name="Google Shape;188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32932" y="2327440"/>
            <a:ext cx="3229430" cy="2214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"/>
          <p:cNvSpPr txBox="1"/>
          <p:nvPr>
            <p:ph type="title"/>
          </p:nvPr>
        </p:nvSpPr>
        <p:spPr>
          <a:xfrm>
            <a:off x="628649" y="0"/>
            <a:ext cx="6888773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500"/>
              <a:buFont typeface="Montserrat"/>
              <a:buNone/>
            </a:pPr>
            <a:r>
              <a:rPr b="1" lang="pt-BR" sz="2500">
                <a:solidFill>
                  <a:srgbClr val="3F3F3F"/>
                </a:solidFill>
                <a:latin typeface="Montserrat"/>
                <a:ea typeface="Montserrat"/>
                <a:cs typeface="Montserrat"/>
                <a:sym typeface="Montserrat"/>
              </a:rPr>
              <a:t>O que é?</a:t>
            </a:r>
            <a:endParaRPr b="1" sz="2500">
              <a:solidFill>
                <a:srgbClr val="3F3F3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4" name="Google Shape;194;p3"/>
          <p:cNvSpPr txBox="1"/>
          <p:nvPr/>
        </p:nvSpPr>
        <p:spPr>
          <a:xfrm>
            <a:off x="628649" y="963684"/>
            <a:ext cx="7886702" cy="15914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pt-BR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 </a:t>
            </a:r>
            <a:r>
              <a:rPr b="1" i="1" lang="pt-BR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MySQL</a:t>
            </a:r>
            <a:r>
              <a:rPr b="0" i="0" lang="pt-BR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é um sistema gerenciador de banco de dados (</a:t>
            </a:r>
            <a:r>
              <a:rPr b="1" i="1" lang="pt-BR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SGBD</a:t>
            </a:r>
            <a:r>
              <a:rPr b="0" i="0" lang="pt-BR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 relacional, que utiliza a sintaxe da linguagem </a:t>
            </a:r>
            <a:r>
              <a:rPr b="1" i="1" lang="pt-BR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SQL</a:t>
            </a:r>
            <a:r>
              <a:rPr b="0" i="0" lang="pt-BR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b="0" i="1" lang="pt-BR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Structure Query Language </a:t>
            </a:r>
            <a:r>
              <a:rPr b="0" i="0" lang="pt-BR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– </a:t>
            </a:r>
            <a:r>
              <a:rPr b="0" i="1" lang="pt-BR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Linguagem de Consulta Estruturada</a:t>
            </a:r>
            <a:r>
              <a:rPr b="0" i="0" lang="pt-BR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).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5" name="Google Shape;195;p3"/>
          <p:cNvPicPr preferRelativeResize="0"/>
          <p:nvPr/>
        </p:nvPicPr>
        <p:blipFill rotWithShape="1">
          <a:blip r:embed="rId3">
            <a:alphaModFix/>
          </a:blip>
          <a:srcRect b="8089" l="0" r="0" t="11521"/>
          <a:stretch/>
        </p:blipFill>
        <p:spPr>
          <a:xfrm>
            <a:off x="3128716" y="3028957"/>
            <a:ext cx="2886567" cy="32812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4"/>
          <p:cNvSpPr txBox="1"/>
          <p:nvPr>
            <p:ph type="title"/>
          </p:nvPr>
        </p:nvSpPr>
        <p:spPr>
          <a:xfrm>
            <a:off x="628649" y="0"/>
            <a:ext cx="6888773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500"/>
              <a:buFont typeface="Montserrat"/>
              <a:buNone/>
            </a:pPr>
            <a:r>
              <a:rPr b="1" lang="pt-BR" sz="2500">
                <a:solidFill>
                  <a:srgbClr val="3F3F3F"/>
                </a:solidFill>
                <a:latin typeface="Montserrat"/>
                <a:ea typeface="Montserrat"/>
                <a:cs typeface="Montserrat"/>
                <a:sym typeface="Montserrat"/>
              </a:rPr>
              <a:t>Vantagens</a:t>
            </a:r>
            <a:endParaRPr b="1" sz="2500">
              <a:solidFill>
                <a:srgbClr val="3F3F3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1" name="Google Shape;201;p4"/>
          <p:cNvSpPr txBox="1"/>
          <p:nvPr/>
        </p:nvSpPr>
        <p:spPr>
          <a:xfrm>
            <a:off x="624727" y="1103779"/>
            <a:ext cx="7897905" cy="46612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AutoNum type="arabicPeriod"/>
            </a:pPr>
            <a:r>
              <a:rPr b="1" i="0" lang="pt-BR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Desempenho</a:t>
            </a:r>
            <a:r>
              <a:rPr b="0" i="0" lang="pt-BR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– O MySQL é considerado um dos bancos de dados mais rápido e eficiente. Ele foi otimizado para lidar com grandes volumes de dados e múltiplos acessos simultâneos.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AutoNum type="arabicPeriod"/>
            </a:pPr>
            <a:r>
              <a:rPr b="1" i="0" lang="pt-BR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Segurança </a:t>
            </a:r>
            <a:r>
              <a:rPr b="0" i="0" lang="pt-BR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– É um banco de dados bastante seguro e estável, como a autenticação.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AutoNum type="arabicPeriod"/>
            </a:pPr>
            <a:r>
              <a:rPr b="1" i="0" lang="pt-BR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Gratuito</a:t>
            </a:r>
            <a:r>
              <a:rPr b="0" i="0" lang="pt-BR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– O próprio nome diz por si só ;).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AutoNum type="arabicPeriod"/>
            </a:pPr>
            <a:r>
              <a:rPr b="1" i="0" lang="pt-BR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Comunidade Ativa</a:t>
            </a:r>
            <a:r>
              <a:rPr b="0" i="0" lang="pt-BR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- Isso significa que há fóruns de suporte e recursos disponíveis para ajudar a solucionar problemas.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AutoNum type="arabicPeriod"/>
            </a:pPr>
            <a:r>
              <a:rPr b="1" i="0" lang="pt-BR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Código aberto </a:t>
            </a:r>
            <a:r>
              <a:rPr b="0" i="0" lang="pt-BR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A comunidade tem acesso ao código-fonte para realizar alterações e contribuir com melhorias para o banco de dados.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5"/>
          <p:cNvSpPr txBox="1"/>
          <p:nvPr>
            <p:ph type="title"/>
          </p:nvPr>
        </p:nvSpPr>
        <p:spPr>
          <a:xfrm>
            <a:off x="628649" y="0"/>
            <a:ext cx="6888773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500"/>
              <a:buFont typeface="Montserrat"/>
              <a:buNone/>
            </a:pPr>
            <a:r>
              <a:rPr b="1" lang="pt-BR" sz="2500">
                <a:solidFill>
                  <a:srgbClr val="3F3F3F"/>
                </a:solidFill>
                <a:latin typeface="Montserrat"/>
                <a:ea typeface="Montserrat"/>
                <a:cs typeface="Montserrat"/>
                <a:sym typeface="Montserrat"/>
              </a:rPr>
              <a:t>Interfaces MySQL</a:t>
            </a:r>
            <a:endParaRPr/>
          </a:p>
        </p:txBody>
      </p:sp>
      <p:sp>
        <p:nvSpPr>
          <p:cNvPr id="207" name="Google Shape;207;p5"/>
          <p:cNvSpPr txBox="1"/>
          <p:nvPr/>
        </p:nvSpPr>
        <p:spPr>
          <a:xfrm>
            <a:off x="596155" y="4121053"/>
            <a:ext cx="3975845" cy="10555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MySQL Shell</a:t>
            </a:r>
            <a:r>
              <a:rPr b="0" i="0" lang="pt-BR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é uma  interface de linha de comando.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magem contém print do MySQL Shell" id="208" name="Google Shape;208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4253" y="1863291"/>
            <a:ext cx="3975846" cy="2100475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5"/>
          <p:cNvSpPr txBox="1"/>
          <p:nvPr/>
        </p:nvSpPr>
        <p:spPr>
          <a:xfrm>
            <a:off x="4690783" y="4242547"/>
            <a:ext cx="3975846" cy="10555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MySQL Workbench</a:t>
            </a:r>
            <a:r>
              <a:rPr b="0" i="0" lang="pt-BR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é uma interface visual.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magem contém print da interface do MySQL" id="210" name="Google Shape;210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90783" y="1860946"/>
            <a:ext cx="3975846" cy="21051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6"/>
          <p:cNvSpPr txBox="1"/>
          <p:nvPr>
            <p:ph type="title"/>
          </p:nvPr>
        </p:nvSpPr>
        <p:spPr>
          <a:xfrm flipH="1">
            <a:off x="3047822" y="3205152"/>
            <a:ext cx="3057942" cy="4402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Font typeface="Montserrat"/>
              <a:buNone/>
            </a:pPr>
            <a:r>
              <a:rPr b="1" lang="pt-BR" sz="4000">
                <a:solidFill>
                  <a:srgbClr val="3F3F3F"/>
                </a:solidFill>
                <a:latin typeface="Montserrat"/>
                <a:ea typeface="Montserrat"/>
                <a:cs typeface="Montserrat"/>
                <a:sym typeface="Montserrat"/>
              </a:rPr>
              <a:t>Operações</a:t>
            </a:r>
            <a:endParaRPr sz="4000">
              <a:solidFill>
                <a:srgbClr val="3F3F3F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7"/>
          <p:cNvSpPr txBox="1"/>
          <p:nvPr>
            <p:ph type="title"/>
          </p:nvPr>
        </p:nvSpPr>
        <p:spPr>
          <a:xfrm>
            <a:off x="628649" y="0"/>
            <a:ext cx="6888773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500"/>
              <a:buFont typeface="Montserrat"/>
              <a:buNone/>
            </a:pPr>
            <a:r>
              <a:rPr b="1" lang="pt-BR" sz="2500">
                <a:solidFill>
                  <a:srgbClr val="3F3F3F"/>
                </a:solidFill>
                <a:latin typeface="Montserrat"/>
                <a:ea typeface="Montserrat"/>
                <a:cs typeface="Montserrat"/>
                <a:sym typeface="Montserrat"/>
              </a:rPr>
              <a:t>Divisões Lógicas</a:t>
            </a:r>
            <a:endParaRPr/>
          </a:p>
        </p:txBody>
      </p:sp>
      <p:sp>
        <p:nvSpPr>
          <p:cNvPr id="221" name="Google Shape;221;p7"/>
          <p:cNvSpPr txBox="1"/>
          <p:nvPr/>
        </p:nvSpPr>
        <p:spPr>
          <a:xfrm>
            <a:off x="628649" y="963684"/>
            <a:ext cx="7886702" cy="15914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pt-BR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Existe muitas divisões no mundo de Banco de Dados, as principais são: DDL, DML e DQL. </a:t>
            </a:r>
            <a:endParaRPr/>
          </a:p>
        </p:txBody>
      </p:sp>
      <p:pic>
        <p:nvPicPr>
          <p:cNvPr descr="Imagem contém um fluxo indicando as três divisões lógicas do SQL: a. DDL com os respectivos comandos create, alter e drop; b. DML com os respectivos comandos insert, update e delete; c. DQL com o respectivo comando select" id="222" name="Google Shape;222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4434" y="2201719"/>
            <a:ext cx="6412988" cy="36925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8"/>
          <p:cNvSpPr txBox="1"/>
          <p:nvPr>
            <p:ph type="title"/>
          </p:nvPr>
        </p:nvSpPr>
        <p:spPr>
          <a:xfrm>
            <a:off x="628649" y="0"/>
            <a:ext cx="6888773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500"/>
              <a:buFont typeface="Montserrat"/>
              <a:buNone/>
            </a:pPr>
            <a:r>
              <a:rPr b="1" lang="pt-BR" sz="2500">
                <a:solidFill>
                  <a:srgbClr val="3F3F3F"/>
                </a:solidFill>
                <a:latin typeface="Montserrat"/>
                <a:ea typeface="Montserrat"/>
                <a:cs typeface="Montserrat"/>
                <a:sym typeface="Montserrat"/>
              </a:rPr>
              <a:t>MySQL – DDL </a:t>
            </a:r>
            <a:endParaRPr/>
          </a:p>
        </p:txBody>
      </p:sp>
      <p:sp>
        <p:nvSpPr>
          <p:cNvPr id="228" name="Google Shape;228;p8"/>
          <p:cNvSpPr txBox="1"/>
          <p:nvPr/>
        </p:nvSpPr>
        <p:spPr>
          <a:xfrm>
            <a:off x="628648" y="967415"/>
            <a:ext cx="7886702" cy="53972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i="1" lang="pt-BR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DDL</a:t>
            </a:r>
            <a:r>
              <a:rPr b="0" i="1" lang="pt-BR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i="0" lang="pt-BR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</a:t>
            </a:r>
            <a:r>
              <a:rPr b="0" i="1" lang="pt-BR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i="1" lang="pt-BR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Definition Language </a:t>
            </a:r>
            <a:r>
              <a:rPr b="0" i="0" lang="pt-BR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(Linguagem de Definição de dados) é usada para </a:t>
            </a:r>
            <a:r>
              <a:rPr b="1" i="0" lang="pt-BR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Criar </a:t>
            </a:r>
            <a:r>
              <a:rPr b="0" i="0" lang="pt-BR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b="0" i="1" lang="pt-BR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CREATE</a:t>
            </a:r>
            <a:r>
              <a:rPr b="0" i="0" lang="pt-BR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), </a:t>
            </a:r>
            <a:r>
              <a:rPr b="1" i="0" lang="pt-BR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modificar </a:t>
            </a:r>
            <a:r>
              <a:rPr b="0" i="0" lang="pt-BR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b="0" i="1" lang="pt-BR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ALTER</a:t>
            </a:r>
            <a:r>
              <a:rPr b="0" i="0" lang="pt-BR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 e </a:t>
            </a:r>
            <a:r>
              <a:rPr b="1" i="0" lang="pt-BR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excluir </a:t>
            </a:r>
            <a:r>
              <a:rPr b="0" i="0" lang="pt-BR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b="0" i="1" lang="pt-BR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DROP</a:t>
            </a:r>
            <a:r>
              <a:rPr b="0" i="0" lang="pt-BR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 tabelas e banco de dados.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pt-BR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Os principais são: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AutoNum type="arabicPeriod"/>
            </a:pPr>
            <a:r>
              <a:rPr b="1" i="0" lang="pt-BR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CREATE DATABASE </a:t>
            </a:r>
            <a:r>
              <a:rPr b="0" i="0" lang="pt-BR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– Cria um novo banco de dados. 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AutoNum type="arabicPeriod"/>
            </a:pPr>
            <a:r>
              <a:rPr b="1" i="0" lang="pt-BR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 </a:t>
            </a:r>
            <a:r>
              <a:rPr b="0" i="0" lang="pt-BR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–</a:t>
            </a:r>
            <a:r>
              <a:rPr b="1" i="0" lang="pt-BR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i="0" lang="pt-BR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Define qual banco de dados será utilizado.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AutoNum type="arabicPeriod"/>
            </a:pPr>
            <a:r>
              <a:rPr b="1" i="0" lang="pt-BR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DROP DATABASE </a:t>
            </a:r>
            <a:r>
              <a:rPr b="0" i="0" lang="pt-BR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– Exclui um banco de dados.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AutoNum type="arabicPeriod"/>
            </a:pPr>
            <a:r>
              <a:rPr b="1" i="0" lang="pt-BR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CREATE TABLE </a:t>
            </a:r>
            <a:r>
              <a:rPr b="0" i="0" lang="pt-BR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– Cria um tabela.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AutoNum type="arabicPeriod"/>
            </a:pPr>
            <a:r>
              <a:rPr b="1" i="0" lang="pt-BR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ALTER TABLE </a:t>
            </a:r>
            <a:r>
              <a:rPr b="0" i="0" lang="pt-BR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– Altera a tabela. </a:t>
            </a:r>
            <a:endParaRPr b="1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9"/>
          <p:cNvSpPr txBox="1"/>
          <p:nvPr>
            <p:ph type="title"/>
          </p:nvPr>
        </p:nvSpPr>
        <p:spPr>
          <a:xfrm>
            <a:off x="628649" y="0"/>
            <a:ext cx="6888773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500"/>
              <a:buFont typeface="Montserrat"/>
              <a:buNone/>
            </a:pPr>
            <a:r>
              <a:rPr b="1" lang="pt-BR" sz="2500">
                <a:solidFill>
                  <a:srgbClr val="3F3F3F"/>
                </a:solidFill>
                <a:latin typeface="Montserrat"/>
                <a:ea typeface="Montserrat"/>
                <a:cs typeface="Montserrat"/>
                <a:sym typeface="Montserrat"/>
              </a:rPr>
              <a:t>DDL – CREATE DATABASE e USE</a:t>
            </a:r>
            <a:endParaRPr/>
          </a:p>
        </p:txBody>
      </p:sp>
      <p:sp>
        <p:nvSpPr>
          <p:cNvPr id="234" name="Google Shape;234;p9"/>
          <p:cNvSpPr txBox="1"/>
          <p:nvPr/>
        </p:nvSpPr>
        <p:spPr>
          <a:xfrm>
            <a:off x="628649" y="808024"/>
            <a:ext cx="7886702" cy="1020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b="0" i="0" lang="pt-BR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b="0" i="1" lang="pt-BR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CREATE DATABASE</a:t>
            </a:r>
            <a:r>
              <a:rPr b="0" i="0" lang="pt-BR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 Criando banco </a:t>
            </a:r>
            <a:r>
              <a:rPr b="0" i="1" lang="pt-BR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code_</a:t>
            </a:r>
            <a:r>
              <a:rPr b="0" i="0" lang="pt-BR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t1</a:t>
            </a:r>
            <a:endParaRPr/>
          </a:p>
          <a:p>
            <a:pPr indent="-45720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b="0" i="0" lang="pt-BR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b="0" i="1" lang="pt-BR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</a:t>
            </a:r>
            <a:r>
              <a:rPr b="0" i="0" lang="pt-BR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 usando o banco  </a:t>
            </a:r>
            <a:r>
              <a:rPr b="0" i="1" lang="pt-BR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code_</a:t>
            </a:r>
            <a:r>
              <a:rPr b="0" i="0" lang="pt-BR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t1</a:t>
            </a:r>
            <a:endParaRPr/>
          </a:p>
          <a:p>
            <a:pPr indent="-45720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b="0" i="0" lang="pt-BR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magem contém print da interface do MySQL executando o comando descrito anteriormente, realizando a criação de um banco de dados" id="235" name="Google Shape;235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7352" y="2065175"/>
            <a:ext cx="8412713" cy="45159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0"/>
          <p:cNvSpPr txBox="1"/>
          <p:nvPr>
            <p:ph type="title"/>
          </p:nvPr>
        </p:nvSpPr>
        <p:spPr>
          <a:xfrm>
            <a:off x="628649" y="0"/>
            <a:ext cx="6888773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500"/>
              <a:buFont typeface="Montserrat"/>
              <a:buNone/>
            </a:pPr>
            <a:r>
              <a:rPr b="1" lang="pt-BR" sz="2500">
                <a:solidFill>
                  <a:srgbClr val="3F3F3F"/>
                </a:solidFill>
                <a:latin typeface="Montserrat"/>
                <a:ea typeface="Montserrat"/>
                <a:cs typeface="Montserrat"/>
                <a:sym typeface="Montserrat"/>
              </a:rPr>
              <a:t>DDL – CREATE TABLE</a:t>
            </a:r>
            <a:endParaRPr/>
          </a:p>
        </p:txBody>
      </p:sp>
      <p:sp>
        <p:nvSpPr>
          <p:cNvPr id="241" name="Google Shape;241;p10"/>
          <p:cNvSpPr txBox="1"/>
          <p:nvPr/>
        </p:nvSpPr>
        <p:spPr>
          <a:xfrm>
            <a:off x="628648" y="967415"/>
            <a:ext cx="7886702" cy="8613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pt-BR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b="0" i="1" lang="pt-BR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CREATE TABLE </a:t>
            </a:r>
            <a:r>
              <a:rPr b="0" i="0" lang="pt-BR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 Criando tabela </a:t>
            </a:r>
            <a:r>
              <a:rPr b="0" i="1" lang="pt-BR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Aluno</a:t>
            </a:r>
            <a:r>
              <a:rPr b="0" i="0" lang="pt-BR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magem contém print da interface do MySQL executando o comando descrito anteriormente, realizando a criação de uma tabela" id="242" name="Google Shape;242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9339" y="1987421"/>
            <a:ext cx="8544962" cy="46186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1"/>
          <p:cNvSpPr txBox="1"/>
          <p:nvPr>
            <p:ph type="title"/>
          </p:nvPr>
        </p:nvSpPr>
        <p:spPr>
          <a:xfrm>
            <a:off x="628649" y="0"/>
            <a:ext cx="6888773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500"/>
              <a:buFont typeface="Montserrat"/>
              <a:buNone/>
            </a:pPr>
            <a:r>
              <a:rPr b="1" lang="pt-BR" sz="2500">
                <a:solidFill>
                  <a:srgbClr val="3F3F3F"/>
                </a:solidFill>
                <a:latin typeface="Montserrat"/>
                <a:ea typeface="Montserrat"/>
                <a:cs typeface="Montserrat"/>
                <a:sym typeface="Montserrat"/>
              </a:rPr>
              <a:t>DDL – ALTER TABLE</a:t>
            </a:r>
            <a:endParaRPr/>
          </a:p>
        </p:txBody>
      </p:sp>
      <p:sp>
        <p:nvSpPr>
          <p:cNvPr id="248" name="Google Shape;248;p11"/>
          <p:cNvSpPr txBox="1"/>
          <p:nvPr/>
        </p:nvSpPr>
        <p:spPr>
          <a:xfrm>
            <a:off x="628648" y="967415"/>
            <a:ext cx="7886702" cy="10034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pt-BR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b="0" i="1" lang="pt-BR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ALTER TABLE</a:t>
            </a:r>
            <a:r>
              <a:rPr b="0" i="0" lang="pt-BR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 Alterando a tabela </a:t>
            </a:r>
            <a:r>
              <a:rPr b="0" i="1" lang="pt-BR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Aluno</a:t>
            </a:r>
            <a:r>
              <a:rPr b="0" i="0" lang="pt-BR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com uma nova coluna chamada </a:t>
            </a:r>
            <a:r>
              <a:rPr b="0" i="1" lang="pt-BR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CPF</a:t>
            </a:r>
            <a:r>
              <a:rPr b="0" i="0" lang="pt-BR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magem contém print da interface do MySQL executando o comando descrito anteriormente, realizando a alteração de uma tabela adicionando uma nova coluna " id="249" name="Google Shape;249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8799" y="1970843"/>
            <a:ext cx="8495911" cy="46189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bb67531347_0_0"/>
          <p:cNvSpPr txBox="1"/>
          <p:nvPr>
            <p:ph type="title"/>
          </p:nvPr>
        </p:nvSpPr>
        <p:spPr>
          <a:xfrm>
            <a:off x="628650" y="0"/>
            <a:ext cx="6888900" cy="113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33333"/>
              </a:lnSpc>
              <a:spcBef>
                <a:spcPts val="18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2500">
                <a:solidFill>
                  <a:srgbClr val="3F3F3F"/>
                </a:solidFill>
                <a:latin typeface="Montserrat"/>
                <a:ea typeface="Montserrat"/>
                <a:cs typeface="Montserrat"/>
                <a:sym typeface="Montserrat"/>
              </a:rPr>
              <a:t>O que é um Banco de Dados?</a:t>
            </a:r>
            <a:endParaRPr b="1" sz="2500">
              <a:solidFill>
                <a:srgbClr val="3F3F3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1" name="Google Shape;131;g2bb67531347_0_0"/>
          <p:cNvSpPr txBox="1"/>
          <p:nvPr/>
        </p:nvSpPr>
        <p:spPr>
          <a:xfrm>
            <a:off x="628650" y="1397475"/>
            <a:ext cx="8233200" cy="44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pt-BR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Um banco de dados é um </a:t>
            </a:r>
            <a:r>
              <a:rPr b="1" lang="pt-BR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sistema organizado para armazenar</a:t>
            </a:r>
            <a:r>
              <a:rPr lang="pt-BR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e gerenciar informações de </a:t>
            </a:r>
            <a:r>
              <a:rPr b="1" lang="pt-BR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forma estruturada.</a:t>
            </a:r>
            <a:r>
              <a:rPr lang="pt-BR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Ele permite que dados sejam inseridos, atualizados, recuperados e excluídos de maneira eficiente.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marR="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AutoNum type="arabicPeriod"/>
            </a:pPr>
            <a:r>
              <a:rPr b="1" lang="pt-BR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Dados</a:t>
            </a:r>
            <a:r>
              <a:rPr lang="pt-BR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- Representam fatos sobre entidades (por exemplo, pessoas, produtos) que precisam ser armazenados.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marR="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AutoNum type="arabicPeriod"/>
            </a:pPr>
            <a:r>
              <a:rPr b="1" lang="pt-BR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Sistema de Gerenciamento de Banco de Dados (SGBD) </a:t>
            </a:r>
            <a:r>
              <a:rPr lang="pt-BR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É o software responsável por gerenciar o acesso, a organização e a segurança dos dados.</a:t>
            </a:r>
            <a:endParaRPr sz="1200">
              <a:solidFill>
                <a:srgbClr val="ECECEC"/>
              </a:solidFill>
              <a:highlight>
                <a:srgbClr val="21212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12"/>
          <p:cNvSpPr txBox="1"/>
          <p:nvPr>
            <p:ph type="title"/>
          </p:nvPr>
        </p:nvSpPr>
        <p:spPr>
          <a:xfrm>
            <a:off x="628649" y="0"/>
            <a:ext cx="6888773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500"/>
              <a:buFont typeface="Montserrat"/>
              <a:buNone/>
            </a:pPr>
            <a:r>
              <a:rPr b="1" lang="pt-BR" sz="2500">
                <a:solidFill>
                  <a:srgbClr val="3F3F3F"/>
                </a:solidFill>
                <a:latin typeface="Montserrat"/>
                <a:ea typeface="Montserrat"/>
                <a:cs typeface="Montserrat"/>
                <a:sym typeface="Montserrat"/>
              </a:rPr>
              <a:t>DDL – DROP DATABASE</a:t>
            </a:r>
            <a:endParaRPr/>
          </a:p>
        </p:txBody>
      </p:sp>
      <p:sp>
        <p:nvSpPr>
          <p:cNvPr id="255" name="Google Shape;255;p12"/>
          <p:cNvSpPr txBox="1"/>
          <p:nvPr/>
        </p:nvSpPr>
        <p:spPr>
          <a:xfrm>
            <a:off x="628648" y="967415"/>
            <a:ext cx="7886702" cy="5032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pt-BR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b="0" i="1" lang="pt-BR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DROP</a:t>
            </a:r>
            <a:r>
              <a:rPr b="0" i="0" lang="pt-BR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 Exclui o banco de dados </a:t>
            </a:r>
            <a:r>
              <a:rPr b="0" i="1" lang="pt-BR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code_t1</a:t>
            </a:r>
            <a:r>
              <a:rPr b="0" i="0" lang="pt-BR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magem contém print da interface do MySQL executando o comando descrito anteriormente, realizando a exclusão do banco de dados" id="256" name="Google Shape;256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9943" y="1943877"/>
            <a:ext cx="8486775" cy="45854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3"/>
          <p:cNvSpPr txBox="1"/>
          <p:nvPr>
            <p:ph type="title"/>
          </p:nvPr>
        </p:nvSpPr>
        <p:spPr>
          <a:xfrm>
            <a:off x="628649" y="0"/>
            <a:ext cx="6888773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500"/>
              <a:buFont typeface="Montserrat"/>
              <a:buNone/>
            </a:pPr>
            <a:r>
              <a:rPr b="1" lang="pt-BR" sz="2500">
                <a:solidFill>
                  <a:srgbClr val="3F3F3F"/>
                </a:solidFill>
                <a:latin typeface="Montserrat"/>
                <a:ea typeface="Montserrat"/>
                <a:cs typeface="Montserrat"/>
                <a:sym typeface="Montserrat"/>
              </a:rPr>
              <a:t>MySQL – DML </a:t>
            </a:r>
            <a:endParaRPr/>
          </a:p>
        </p:txBody>
      </p:sp>
      <p:sp>
        <p:nvSpPr>
          <p:cNvPr id="262" name="Google Shape;262;p13"/>
          <p:cNvSpPr txBox="1"/>
          <p:nvPr/>
        </p:nvSpPr>
        <p:spPr>
          <a:xfrm>
            <a:off x="662428" y="1283807"/>
            <a:ext cx="7886703" cy="42903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i="1" lang="pt-BR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DML</a:t>
            </a:r>
            <a:r>
              <a:rPr b="0" i="1" lang="pt-BR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i="0" lang="pt-BR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</a:t>
            </a:r>
            <a:r>
              <a:rPr b="0" i="1" lang="pt-BR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i="1" lang="pt-BR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Manipulation Language </a:t>
            </a:r>
            <a:r>
              <a:rPr b="0" i="0" lang="pt-BR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(Linguagem de Manipulação de dados) é usada para </a:t>
            </a:r>
            <a:r>
              <a:rPr b="1" i="0" lang="pt-BR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inserir </a:t>
            </a:r>
            <a:r>
              <a:rPr b="0" i="0" lang="pt-BR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b="0" i="1" lang="pt-BR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INSERT</a:t>
            </a:r>
            <a:r>
              <a:rPr b="0" i="0" lang="pt-BR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), </a:t>
            </a:r>
            <a:r>
              <a:rPr b="1" i="0" lang="pt-BR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atualizar </a:t>
            </a:r>
            <a:r>
              <a:rPr b="0" i="0" lang="pt-BR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b="0" i="1" lang="pt-BR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UPDATE</a:t>
            </a:r>
            <a:r>
              <a:rPr b="0" i="0" lang="pt-BR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 e </a:t>
            </a:r>
            <a:r>
              <a:rPr b="1" i="0" lang="pt-BR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excluir </a:t>
            </a:r>
            <a:r>
              <a:rPr b="0" i="0" lang="pt-BR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b="0" i="1" lang="pt-BR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REMOVE</a:t>
            </a:r>
            <a:r>
              <a:rPr b="0" i="0" lang="pt-BR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 registros (linhas) em uma tabela.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pt-BR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Os principais são: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AutoNum type="arabicPeriod"/>
            </a:pPr>
            <a:r>
              <a:rPr b="1" i="0" lang="pt-BR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INSERT INTO </a:t>
            </a:r>
            <a:r>
              <a:rPr b="0" i="0" lang="pt-BR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– Cria um registro em uma tabela. 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AutoNum type="arabicPeriod"/>
            </a:pPr>
            <a:r>
              <a:rPr b="1" i="0" lang="pt-BR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UPDATE </a:t>
            </a:r>
            <a:r>
              <a:rPr b="0" i="0" lang="pt-BR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– Atualiza um registro em uma tabela.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AutoNum type="arabicPeriod"/>
            </a:pPr>
            <a:r>
              <a:rPr b="1" i="0" lang="pt-BR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DELETE </a:t>
            </a:r>
            <a:r>
              <a:rPr b="0" i="0" lang="pt-BR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– Exclui um registro em uma tabela.</a:t>
            </a:r>
            <a:endParaRPr b="1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14"/>
          <p:cNvSpPr txBox="1"/>
          <p:nvPr>
            <p:ph type="title"/>
          </p:nvPr>
        </p:nvSpPr>
        <p:spPr>
          <a:xfrm>
            <a:off x="628649" y="0"/>
            <a:ext cx="6888773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500"/>
              <a:buFont typeface="Montserrat"/>
              <a:buNone/>
            </a:pPr>
            <a:r>
              <a:rPr b="1" lang="pt-BR" sz="2500">
                <a:solidFill>
                  <a:srgbClr val="3F3F3F"/>
                </a:solidFill>
                <a:latin typeface="Montserrat"/>
                <a:ea typeface="Montserrat"/>
                <a:cs typeface="Montserrat"/>
                <a:sym typeface="Montserrat"/>
              </a:rPr>
              <a:t>DML – INSERT INTO</a:t>
            </a:r>
            <a:endParaRPr/>
          </a:p>
        </p:txBody>
      </p:sp>
      <p:sp>
        <p:nvSpPr>
          <p:cNvPr id="268" name="Google Shape;268;p14"/>
          <p:cNvSpPr txBox="1"/>
          <p:nvPr/>
        </p:nvSpPr>
        <p:spPr>
          <a:xfrm>
            <a:off x="628648" y="967415"/>
            <a:ext cx="7886702" cy="10034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pt-BR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b="0" i="1" lang="pt-BR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INSERT INTO</a:t>
            </a:r>
            <a:r>
              <a:rPr b="0" i="0" lang="pt-BR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 Inserindo um registro na tabela </a:t>
            </a:r>
            <a:r>
              <a:rPr b="0" i="1" lang="pt-BR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Aluno</a:t>
            </a:r>
            <a:r>
              <a:rPr b="0" i="0" lang="pt-BR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magem contém print da interface do MySQL executando o comando descrito anteriormente, realizando a inserção de um registro na tabela" id="269" name="Google Shape;269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7469" y="1970843"/>
            <a:ext cx="8557241" cy="46077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5"/>
          <p:cNvSpPr txBox="1"/>
          <p:nvPr>
            <p:ph type="title"/>
          </p:nvPr>
        </p:nvSpPr>
        <p:spPr>
          <a:xfrm>
            <a:off x="628649" y="0"/>
            <a:ext cx="6888773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500"/>
              <a:buFont typeface="Montserrat"/>
              <a:buNone/>
            </a:pPr>
            <a:r>
              <a:rPr b="1" lang="pt-BR" sz="2500">
                <a:solidFill>
                  <a:srgbClr val="3F3F3F"/>
                </a:solidFill>
                <a:latin typeface="Montserrat"/>
                <a:ea typeface="Montserrat"/>
                <a:cs typeface="Montserrat"/>
                <a:sym typeface="Montserrat"/>
              </a:rPr>
              <a:t>DML – UPDATE</a:t>
            </a:r>
            <a:endParaRPr/>
          </a:p>
        </p:txBody>
      </p:sp>
      <p:sp>
        <p:nvSpPr>
          <p:cNvPr id="275" name="Google Shape;275;p15"/>
          <p:cNvSpPr txBox="1"/>
          <p:nvPr/>
        </p:nvSpPr>
        <p:spPr>
          <a:xfrm>
            <a:off x="628648" y="967415"/>
            <a:ext cx="7886702" cy="10034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pt-BR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b="0" i="1" lang="pt-BR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UPDATE</a:t>
            </a:r>
            <a:r>
              <a:rPr b="0" i="0" lang="pt-BR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 Atualiza o valor do e-mail onde o CPF precisa corresponder a um CPF registrado na tabela </a:t>
            </a:r>
            <a:r>
              <a:rPr b="0" i="1" lang="pt-BR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Aluno</a:t>
            </a:r>
            <a:r>
              <a:rPr b="0" i="0" lang="pt-BR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magem contém print da interface do MySQL executando o comando descrito anteriormente, realizando a atualização do valor do e-mail onde o CPF precisa corresponder a um CPF registrado na tabela" id="276" name="Google Shape;276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9860" y="1970843"/>
            <a:ext cx="5724525" cy="481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6"/>
          <p:cNvSpPr txBox="1"/>
          <p:nvPr>
            <p:ph type="title"/>
          </p:nvPr>
        </p:nvSpPr>
        <p:spPr>
          <a:xfrm>
            <a:off x="628649" y="0"/>
            <a:ext cx="6888773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500"/>
              <a:buFont typeface="Montserrat"/>
              <a:buNone/>
            </a:pPr>
            <a:r>
              <a:rPr b="1" lang="pt-BR" sz="2500">
                <a:solidFill>
                  <a:srgbClr val="3F3F3F"/>
                </a:solidFill>
                <a:latin typeface="Montserrat"/>
                <a:ea typeface="Montserrat"/>
                <a:cs typeface="Montserrat"/>
                <a:sym typeface="Montserrat"/>
              </a:rPr>
              <a:t>DML – DELETE</a:t>
            </a:r>
            <a:endParaRPr/>
          </a:p>
        </p:txBody>
      </p:sp>
      <p:sp>
        <p:nvSpPr>
          <p:cNvPr id="282" name="Google Shape;282;p16"/>
          <p:cNvSpPr txBox="1"/>
          <p:nvPr/>
        </p:nvSpPr>
        <p:spPr>
          <a:xfrm>
            <a:off x="628648" y="967415"/>
            <a:ext cx="7886702" cy="10034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pt-BR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b="0" i="1" lang="pt-BR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DELETE</a:t>
            </a:r>
            <a:r>
              <a:rPr b="0" i="0" lang="pt-BR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 Exclui um registro onde o CPF precisa corresponder a um CPF registrado na tabela Aluno.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magem contém print da interface do MySQL executando o comando descrito anteriormente, realizando a exclusão de um registro onde o CPF precisa corresponder a um CPF registrado na tabela" id="283" name="Google Shape;283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96485" y="1892223"/>
            <a:ext cx="5753100" cy="4810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17"/>
          <p:cNvSpPr txBox="1"/>
          <p:nvPr>
            <p:ph type="title"/>
          </p:nvPr>
        </p:nvSpPr>
        <p:spPr>
          <a:xfrm>
            <a:off x="628649" y="0"/>
            <a:ext cx="6888773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500"/>
              <a:buFont typeface="Montserrat"/>
              <a:buNone/>
            </a:pPr>
            <a:r>
              <a:rPr b="1" lang="pt-BR" sz="2500">
                <a:solidFill>
                  <a:srgbClr val="3F3F3F"/>
                </a:solidFill>
                <a:latin typeface="Montserrat"/>
                <a:ea typeface="Montserrat"/>
                <a:cs typeface="Montserrat"/>
                <a:sym typeface="Montserrat"/>
              </a:rPr>
              <a:t>MySQL – DQL </a:t>
            </a:r>
            <a:endParaRPr/>
          </a:p>
        </p:txBody>
      </p:sp>
      <p:sp>
        <p:nvSpPr>
          <p:cNvPr id="289" name="Google Shape;289;p17"/>
          <p:cNvSpPr txBox="1"/>
          <p:nvPr/>
        </p:nvSpPr>
        <p:spPr>
          <a:xfrm>
            <a:off x="628647" y="967414"/>
            <a:ext cx="7999721" cy="52529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i="1" lang="pt-BR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DQL</a:t>
            </a:r>
            <a:r>
              <a:rPr b="0" i="1" lang="pt-BR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i="0" lang="pt-BR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</a:t>
            </a:r>
            <a:r>
              <a:rPr b="0" i="1" lang="pt-BR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i="1" lang="pt-BR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Query Language </a:t>
            </a:r>
            <a:r>
              <a:rPr b="0" i="0" lang="pt-BR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(Linguagem de Consulta de Dados) é usado realizar consultas em uma tabela com o comando </a:t>
            </a:r>
            <a:r>
              <a:rPr b="1" i="1" lang="pt-BR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</a:t>
            </a:r>
            <a:r>
              <a:rPr b="0" i="0" lang="pt-BR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pt-BR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Os principais são: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AutoNum type="arabicPeriod"/>
            </a:pPr>
            <a:r>
              <a:rPr b="1" i="0" lang="pt-BR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11430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AutoNum type="alphaLcParenR"/>
            </a:pPr>
            <a:r>
              <a:rPr b="1" i="0" lang="pt-BR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FUNÇÕES DE AGREGAÇÃO </a:t>
            </a:r>
            <a:r>
              <a:rPr b="0" i="0" lang="pt-BR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b="0" i="1" lang="pt-BR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MIN, MAX, COUNT, SUM</a:t>
            </a:r>
            <a:r>
              <a:rPr b="0" i="0" lang="pt-BR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/>
          </a:p>
          <a:p>
            <a:pPr indent="-457200" lvl="0" marL="11430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AutoNum type="alphaLcParenR"/>
            </a:pPr>
            <a:r>
              <a:rPr b="1" i="0" lang="pt-BR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</a:t>
            </a:r>
            <a:endParaRPr b="1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11430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AutoNum type="alphaLcParenR"/>
            </a:pPr>
            <a:r>
              <a:rPr b="1" i="0" lang="pt-BR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GROUP BY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11430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AutoNum type="alphaLcParenR"/>
            </a:pPr>
            <a:r>
              <a:rPr b="1" i="0" lang="pt-BR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ORDER BY </a:t>
            </a:r>
            <a:r>
              <a:rPr b="0" i="0" lang="pt-BR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b="0" i="1" lang="pt-BR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ASC e DESC</a:t>
            </a:r>
            <a:r>
              <a:rPr b="0" i="0" lang="pt-BR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7200" lvl="1" marL="1143000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AutoNum type="alphaLcParenR"/>
            </a:pPr>
            <a:r>
              <a:rPr b="1" i="0" lang="pt-BR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b="0" i="0" lang="pt-BR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b="0" i="1" lang="pt-BR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INNER, LEFT, RIGHT e UNION</a:t>
            </a:r>
            <a:r>
              <a:rPr b="0" i="0" lang="pt-BR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18"/>
          <p:cNvSpPr txBox="1"/>
          <p:nvPr>
            <p:ph type="title"/>
          </p:nvPr>
        </p:nvSpPr>
        <p:spPr>
          <a:xfrm>
            <a:off x="628649" y="0"/>
            <a:ext cx="6888773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500"/>
              <a:buFont typeface="Montserrat"/>
              <a:buNone/>
            </a:pPr>
            <a:r>
              <a:rPr b="1" lang="pt-BR" sz="2500">
                <a:solidFill>
                  <a:srgbClr val="3F3F3F"/>
                </a:solidFill>
                <a:latin typeface="Montserrat"/>
                <a:ea typeface="Montserrat"/>
                <a:cs typeface="Montserrat"/>
                <a:sym typeface="Montserrat"/>
              </a:rPr>
              <a:t>DQL – SELECT</a:t>
            </a:r>
            <a:endParaRPr/>
          </a:p>
        </p:txBody>
      </p:sp>
      <p:sp>
        <p:nvSpPr>
          <p:cNvPr id="295" name="Google Shape;295;p18"/>
          <p:cNvSpPr txBox="1"/>
          <p:nvPr/>
        </p:nvSpPr>
        <p:spPr>
          <a:xfrm>
            <a:off x="628648" y="967415"/>
            <a:ext cx="7886702" cy="10034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pt-BR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b="0" i="1" lang="pt-BR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</a:t>
            </a:r>
            <a:r>
              <a:rPr b="0" i="0" lang="pt-BR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 Consultando todos os registros da tabela </a:t>
            </a:r>
            <a:r>
              <a:rPr b="0" i="1" lang="pt-BR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Aluno</a:t>
            </a:r>
            <a:r>
              <a:rPr b="0" i="0" lang="pt-BR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magem contém print da interface do MySQL executando o comando descrito anteriormente, realizando a consulta de todos os registros da tabela" id="296" name="Google Shape;296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7004" y="1970843"/>
            <a:ext cx="8655698" cy="45796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19"/>
          <p:cNvSpPr txBox="1"/>
          <p:nvPr>
            <p:ph type="title"/>
          </p:nvPr>
        </p:nvSpPr>
        <p:spPr>
          <a:xfrm>
            <a:off x="628649" y="0"/>
            <a:ext cx="6888773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500"/>
              <a:buFont typeface="Montserrat"/>
              <a:buNone/>
            </a:pPr>
            <a:r>
              <a:rPr b="1" lang="pt-BR" sz="2500">
                <a:solidFill>
                  <a:srgbClr val="3F3F3F"/>
                </a:solidFill>
                <a:latin typeface="Montserrat"/>
                <a:ea typeface="Montserrat"/>
                <a:cs typeface="Montserrat"/>
                <a:sym typeface="Montserrat"/>
              </a:rPr>
              <a:t>DQL – MIN</a:t>
            </a:r>
            <a:endParaRPr/>
          </a:p>
        </p:txBody>
      </p:sp>
      <p:sp>
        <p:nvSpPr>
          <p:cNvPr id="302" name="Google Shape;302;p19"/>
          <p:cNvSpPr txBox="1"/>
          <p:nvPr/>
        </p:nvSpPr>
        <p:spPr>
          <a:xfrm>
            <a:off x="628648" y="967415"/>
            <a:ext cx="7886702" cy="10034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pt-BR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Nesta </a:t>
            </a:r>
            <a:r>
              <a:rPr b="0" i="1" lang="pt-BR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(SELECT) </a:t>
            </a:r>
            <a:r>
              <a:rPr b="0" i="0" lang="pt-BR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consulta  exibe a (</a:t>
            </a:r>
            <a:r>
              <a:rPr b="0" i="1" lang="pt-BR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MIN</a:t>
            </a:r>
            <a:r>
              <a:rPr b="0" i="0" lang="pt-BR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 menor proposta dos serviços que estão cadastrados na tabela </a:t>
            </a:r>
            <a:r>
              <a:rPr b="0" i="1" lang="pt-BR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tb_servico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magem contém print da interface do MySQL executando o comando descrito anteriormente, realizando a consulta da menor proposta de serviços cadastrados na tabela" id="303" name="Google Shape;303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2642" y="2151190"/>
            <a:ext cx="8513406" cy="451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20"/>
          <p:cNvSpPr txBox="1"/>
          <p:nvPr>
            <p:ph type="title"/>
          </p:nvPr>
        </p:nvSpPr>
        <p:spPr>
          <a:xfrm>
            <a:off x="628649" y="0"/>
            <a:ext cx="6888773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500"/>
              <a:buFont typeface="Montserrat"/>
              <a:buNone/>
            </a:pPr>
            <a:r>
              <a:rPr b="1" lang="pt-BR" sz="2500">
                <a:solidFill>
                  <a:srgbClr val="3F3F3F"/>
                </a:solidFill>
                <a:latin typeface="Montserrat"/>
                <a:ea typeface="Montserrat"/>
                <a:cs typeface="Montserrat"/>
                <a:sym typeface="Montserrat"/>
              </a:rPr>
              <a:t>DQL – MAX</a:t>
            </a:r>
            <a:endParaRPr/>
          </a:p>
        </p:txBody>
      </p:sp>
      <p:sp>
        <p:nvSpPr>
          <p:cNvPr id="309" name="Google Shape;309;p20"/>
          <p:cNvSpPr txBox="1"/>
          <p:nvPr/>
        </p:nvSpPr>
        <p:spPr>
          <a:xfrm>
            <a:off x="628648" y="967415"/>
            <a:ext cx="7886702" cy="10034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pt-BR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Nesta </a:t>
            </a:r>
            <a:r>
              <a:rPr b="0" i="1" lang="pt-BR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(SELECT) </a:t>
            </a:r>
            <a:r>
              <a:rPr b="0" i="0" lang="pt-BR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consulta  exibe a (</a:t>
            </a:r>
            <a:r>
              <a:rPr b="0" i="1" lang="pt-BR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MAX</a:t>
            </a:r>
            <a:r>
              <a:rPr b="0" i="0" lang="pt-BR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 maior proposta dos serviços que estão cadastrados na tabela </a:t>
            </a:r>
            <a:r>
              <a:rPr b="0" i="1" lang="pt-BR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tb_servico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magem contém print da interface do MySQL executando o comando descrito anteriormente, realizando a consulta da maior proposta de serviços cadastrados na tabela" id="310" name="Google Shape;310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8139" y="2064150"/>
            <a:ext cx="8555959" cy="45792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21"/>
          <p:cNvSpPr txBox="1"/>
          <p:nvPr>
            <p:ph type="title"/>
          </p:nvPr>
        </p:nvSpPr>
        <p:spPr>
          <a:xfrm>
            <a:off x="628649" y="0"/>
            <a:ext cx="6888773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500"/>
              <a:buFont typeface="Montserrat"/>
              <a:buNone/>
            </a:pPr>
            <a:r>
              <a:rPr b="1" lang="pt-BR" sz="2500">
                <a:solidFill>
                  <a:srgbClr val="3F3F3F"/>
                </a:solidFill>
                <a:latin typeface="Montserrat"/>
                <a:ea typeface="Montserrat"/>
                <a:cs typeface="Montserrat"/>
                <a:sym typeface="Montserrat"/>
              </a:rPr>
              <a:t>DQL – COUNT</a:t>
            </a:r>
            <a:endParaRPr/>
          </a:p>
        </p:txBody>
      </p:sp>
      <p:sp>
        <p:nvSpPr>
          <p:cNvPr id="316" name="Google Shape;316;p21"/>
          <p:cNvSpPr txBox="1"/>
          <p:nvPr/>
        </p:nvSpPr>
        <p:spPr>
          <a:xfrm>
            <a:off x="628648" y="967415"/>
            <a:ext cx="7886702" cy="10034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pt-BR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Nesta </a:t>
            </a:r>
            <a:r>
              <a:rPr b="0" i="1" lang="pt-BR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(SELECT)</a:t>
            </a:r>
            <a:r>
              <a:rPr b="0" i="0" lang="pt-BR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consulta traz (</a:t>
            </a:r>
            <a:r>
              <a:rPr b="0" i="1" lang="pt-BR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COUNT</a:t>
            </a:r>
            <a:r>
              <a:rPr b="0" i="0" lang="pt-BR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 quantos serviços estão cadastrados na tabela </a:t>
            </a:r>
            <a:r>
              <a:rPr b="0" i="1" lang="pt-BR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tb_servico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magem contém print da interface do MySQL executando o comando descrito anteriormente, realizando a consulta de quantos serviços estão cadastrados na tabela" id="317" name="Google Shape;317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6499" y="2129466"/>
            <a:ext cx="8402896" cy="4440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bb67531347_0_10"/>
          <p:cNvSpPr txBox="1"/>
          <p:nvPr>
            <p:ph type="title"/>
          </p:nvPr>
        </p:nvSpPr>
        <p:spPr>
          <a:xfrm>
            <a:off x="672125" y="344775"/>
            <a:ext cx="6888900" cy="113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33333"/>
              </a:lnSpc>
              <a:spcBef>
                <a:spcPts val="18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2500">
                <a:solidFill>
                  <a:srgbClr val="3F3F3F"/>
                </a:solidFill>
                <a:latin typeface="Montserrat"/>
                <a:ea typeface="Montserrat"/>
                <a:cs typeface="Montserrat"/>
                <a:sym typeface="Montserrat"/>
              </a:rPr>
              <a:t>SGBDS (sistema gerenciador de banco de dados):</a:t>
            </a:r>
            <a:endParaRPr b="1" sz="2500">
              <a:solidFill>
                <a:srgbClr val="3F3F3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7" name="Google Shape;137;g2bb67531347_0_10"/>
          <p:cNvSpPr txBox="1"/>
          <p:nvPr/>
        </p:nvSpPr>
        <p:spPr>
          <a:xfrm>
            <a:off x="455413" y="1513475"/>
            <a:ext cx="8233200" cy="44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8" name="Google Shape;138;g2bb67531347_0_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8850" y="1481475"/>
            <a:ext cx="4486275" cy="448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22"/>
          <p:cNvSpPr txBox="1"/>
          <p:nvPr>
            <p:ph type="title"/>
          </p:nvPr>
        </p:nvSpPr>
        <p:spPr>
          <a:xfrm>
            <a:off x="628649" y="0"/>
            <a:ext cx="6888773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500"/>
              <a:buFont typeface="Montserrat"/>
              <a:buNone/>
            </a:pPr>
            <a:r>
              <a:rPr b="1" lang="pt-BR" sz="2500">
                <a:solidFill>
                  <a:srgbClr val="3F3F3F"/>
                </a:solidFill>
                <a:latin typeface="Montserrat"/>
                <a:ea typeface="Montserrat"/>
                <a:cs typeface="Montserrat"/>
                <a:sym typeface="Montserrat"/>
              </a:rPr>
              <a:t>DQL – SUM</a:t>
            </a:r>
            <a:endParaRPr/>
          </a:p>
        </p:txBody>
      </p:sp>
      <p:sp>
        <p:nvSpPr>
          <p:cNvPr id="323" name="Google Shape;323;p22"/>
          <p:cNvSpPr txBox="1"/>
          <p:nvPr/>
        </p:nvSpPr>
        <p:spPr>
          <a:xfrm>
            <a:off x="628648" y="967415"/>
            <a:ext cx="7886702" cy="10034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pt-BR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Nesta </a:t>
            </a:r>
            <a:r>
              <a:rPr b="0" i="1" lang="pt-BR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(SELECT)</a:t>
            </a:r>
            <a:r>
              <a:rPr b="0" i="0" lang="pt-BR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consulta (</a:t>
            </a:r>
            <a:r>
              <a:rPr b="0" i="1" lang="pt-BR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SUM</a:t>
            </a:r>
            <a:r>
              <a:rPr b="0" i="0" lang="pt-BR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 soma a proposta de cada serviço que estão cadastrados na tabela </a:t>
            </a:r>
            <a:r>
              <a:rPr b="0" i="1" lang="pt-BR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tb_servico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magem contém print da interface do MySQL executando o comando descrito anteriormente, realizando a consulta onde soma as propostas de cada serviço cadastrado na tabela" id="324" name="Google Shape;324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2101" y="2050467"/>
            <a:ext cx="8535955" cy="4554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3"/>
          <p:cNvSpPr txBox="1"/>
          <p:nvPr>
            <p:ph type="title"/>
          </p:nvPr>
        </p:nvSpPr>
        <p:spPr>
          <a:xfrm>
            <a:off x="628649" y="0"/>
            <a:ext cx="6888773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500"/>
              <a:buFont typeface="Montserrat"/>
              <a:buNone/>
            </a:pPr>
            <a:r>
              <a:rPr b="1" lang="pt-BR" sz="2500">
                <a:solidFill>
                  <a:srgbClr val="3F3F3F"/>
                </a:solidFill>
                <a:latin typeface="Montserrat"/>
                <a:ea typeface="Montserrat"/>
                <a:cs typeface="Montserrat"/>
                <a:sym typeface="Montserrat"/>
              </a:rPr>
              <a:t>DQL – WHERE</a:t>
            </a:r>
            <a:endParaRPr/>
          </a:p>
        </p:txBody>
      </p:sp>
      <p:sp>
        <p:nvSpPr>
          <p:cNvPr id="330" name="Google Shape;330;p23"/>
          <p:cNvSpPr txBox="1"/>
          <p:nvPr/>
        </p:nvSpPr>
        <p:spPr>
          <a:xfrm>
            <a:off x="628648" y="967415"/>
            <a:ext cx="7886702" cy="10034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pt-BR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Nesta </a:t>
            </a:r>
            <a:r>
              <a:rPr b="0" i="1" lang="pt-BR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(SELECT) </a:t>
            </a:r>
            <a:r>
              <a:rPr b="0" i="0" lang="pt-BR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consulta  exibe o nome da tecnologia </a:t>
            </a:r>
            <a:r>
              <a:rPr b="0" i="1" lang="pt-BR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(WHERE)</a:t>
            </a:r>
            <a:r>
              <a:rPr b="0" i="0" lang="pt-BR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onde o id que está sendo comparado tenha na tabela </a:t>
            </a:r>
            <a:r>
              <a:rPr b="0" i="1" lang="pt-BR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tb_tech</a:t>
            </a:r>
            <a:r>
              <a:rPr b="0" i="0" lang="pt-BR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b="0" i="1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magem contém print da interface do MySQL executando o comando descrito anteriormente, realizando a consulta do nome da tecnologia em que tenha na tabela o ID que está sendo comparado " id="331" name="Google Shape;331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8647" y="1970843"/>
            <a:ext cx="6288832" cy="46431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24"/>
          <p:cNvSpPr txBox="1"/>
          <p:nvPr>
            <p:ph type="title"/>
          </p:nvPr>
        </p:nvSpPr>
        <p:spPr>
          <a:xfrm>
            <a:off x="628649" y="0"/>
            <a:ext cx="6888773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500"/>
              <a:buFont typeface="Montserrat"/>
              <a:buNone/>
            </a:pPr>
            <a:r>
              <a:rPr b="1" lang="pt-BR" sz="2500">
                <a:solidFill>
                  <a:srgbClr val="3F3F3F"/>
                </a:solidFill>
                <a:latin typeface="Montserrat"/>
                <a:ea typeface="Montserrat"/>
                <a:cs typeface="Montserrat"/>
                <a:sym typeface="Montserrat"/>
              </a:rPr>
              <a:t>DQL – GROUP BY</a:t>
            </a:r>
            <a:endParaRPr/>
          </a:p>
        </p:txBody>
      </p:sp>
      <p:sp>
        <p:nvSpPr>
          <p:cNvPr id="337" name="Google Shape;337;p24"/>
          <p:cNvSpPr txBox="1"/>
          <p:nvPr/>
        </p:nvSpPr>
        <p:spPr>
          <a:xfrm>
            <a:off x="628647" y="967415"/>
            <a:ext cx="8002907" cy="12651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Nesta (</a:t>
            </a:r>
            <a:r>
              <a:rPr b="0" i="1" lang="pt-BR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</a:t>
            </a:r>
            <a:r>
              <a:rPr b="0" i="0" lang="pt-BR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 consulta estamos (</a:t>
            </a:r>
            <a:r>
              <a:rPr b="0" i="1" lang="pt-BR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COUNT</a:t>
            </a:r>
            <a:r>
              <a:rPr b="0" i="0" lang="pt-BR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 contando o total de serviços. Utilizamos o "GROUP BY" para agrupar os resultados pelos os status.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magem contém print da interface do MySQL executando o comando descrito anteriormente, realizando a consulta e fazendo a conta do total de serviços e agrupando os resultados pelos os status" id="338" name="Google Shape;338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6476" y="1980034"/>
            <a:ext cx="8569642" cy="45970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25"/>
          <p:cNvSpPr txBox="1"/>
          <p:nvPr>
            <p:ph type="title"/>
          </p:nvPr>
        </p:nvSpPr>
        <p:spPr>
          <a:xfrm>
            <a:off x="628649" y="0"/>
            <a:ext cx="6888773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500"/>
              <a:buFont typeface="Montserrat"/>
              <a:buNone/>
            </a:pPr>
            <a:r>
              <a:rPr b="1" lang="pt-BR" sz="2500">
                <a:solidFill>
                  <a:srgbClr val="3F3F3F"/>
                </a:solidFill>
                <a:latin typeface="Montserrat"/>
                <a:ea typeface="Montserrat"/>
                <a:cs typeface="Montserrat"/>
                <a:sym typeface="Montserrat"/>
              </a:rPr>
              <a:t>DQL – ORDER BY</a:t>
            </a:r>
            <a:endParaRPr/>
          </a:p>
        </p:txBody>
      </p:sp>
      <p:sp>
        <p:nvSpPr>
          <p:cNvPr id="344" name="Google Shape;344;p25"/>
          <p:cNvSpPr txBox="1"/>
          <p:nvPr/>
        </p:nvSpPr>
        <p:spPr>
          <a:xfrm>
            <a:off x="628648" y="967415"/>
            <a:ext cx="7886702" cy="10034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pt-BR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Nesta </a:t>
            </a:r>
            <a:r>
              <a:rPr b="0" i="1" lang="pt-BR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(SELECT) </a:t>
            </a:r>
            <a:r>
              <a:rPr b="0" i="0" lang="pt-BR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consulta traz todos os registros da tabela </a:t>
            </a:r>
            <a:r>
              <a:rPr b="0" i="1" lang="pt-BR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tb_servico</a:t>
            </a:r>
            <a:r>
              <a:rPr b="0" i="0" lang="pt-BR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em ordem crescente (</a:t>
            </a:r>
            <a:r>
              <a:rPr b="0" i="0" lang="pt-BR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do mais recente para o mais antigo</a:t>
            </a:r>
            <a:r>
              <a:rPr b="0" i="0" lang="pt-BR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).</a:t>
            </a:r>
            <a:endParaRPr b="0" i="1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magem contém print da interface do MySQL executando o comando descrito anteriormente, realizando a consulta que traz todos os registros da tabela em ordem crescente" id="345" name="Google Shape;345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5105" y="2148126"/>
            <a:ext cx="8514961" cy="45443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26"/>
          <p:cNvSpPr txBox="1"/>
          <p:nvPr>
            <p:ph type="title"/>
          </p:nvPr>
        </p:nvSpPr>
        <p:spPr>
          <a:xfrm>
            <a:off x="628649" y="0"/>
            <a:ext cx="6888773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500"/>
              <a:buFont typeface="Montserrat"/>
              <a:buNone/>
            </a:pPr>
            <a:r>
              <a:rPr b="1" lang="pt-BR" sz="2500">
                <a:solidFill>
                  <a:srgbClr val="3F3F3F"/>
                </a:solidFill>
                <a:latin typeface="Montserrat"/>
                <a:ea typeface="Montserrat"/>
                <a:cs typeface="Montserrat"/>
                <a:sym typeface="Montserrat"/>
              </a:rPr>
              <a:t>DQL – ORDER BY</a:t>
            </a:r>
            <a:endParaRPr/>
          </a:p>
        </p:txBody>
      </p:sp>
      <p:sp>
        <p:nvSpPr>
          <p:cNvPr id="351" name="Google Shape;351;p26"/>
          <p:cNvSpPr txBox="1"/>
          <p:nvPr/>
        </p:nvSpPr>
        <p:spPr>
          <a:xfrm>
            <a:off x="628648" y="967415"/>
            <a:ext cx="7886702" cy="10034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pt-BR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Nesta </a:t>
            </a:r>
            <a:r>
              <a:rPr b="0" i="1" lang="pt-BR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(SELECT) </a:t>
            </a:r>
            <a:r>
              <a:rPr b="0" i="0" lang="pt-BR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consulta traz todos os registros da tabela </a:t>
            </a:r>
            <a:r>
              <a:rPr b="0" i="1" lang="pt-BR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tb_servico</a:t>
            </a:r>
            <a:r>
              <a:rPr b="0" i="0" lang="pt-BR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em ordem decrescente (</a:t>
            </a:r>
            <a:r>
              <a:rPr b="0" i="0" lang="pt-BR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do mais antigo para o mais recente</a:t>
            </a:r>
            <a:r>
              <a:rPr b="0" i="0" lang="pt-BR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).</a:t>
            </a:r>
            <a:endParaRPr b="0" i="1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magem contém print da interface do MySQL executando o comando descrito anteriormente, realizando a consulta que traz todos os registros da tabela em ordem decrescente" id="352" name="Google Shape;352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0653" y="2070521"/>
            <a:ext cx="8743950" cy="465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27"/>
          <p:cNvSpPr txBox="1"/>
          <p:nvPr>
            <p:ph type="title"/>
          </p:nvPr>
        </p:nvSpPr>
        <p:spPr>
          <a:xfrm>
            <a:off x="628649" y="0"/>
            <a:ext cx="6888773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500"/>
              <a:buFont typeface="Montserrat"/>
              <a:buNone/>
            </a:pPr>
            <a:r>
              <a:rPr b="1" lang="pt-BR" sz="2500">
                <a:solidFill>
                  <a:srgbClr val="3F3F3F"/>
                </a:solidFill>
                <a:latin typeface="Montserrat"/>
                <a:ea typeface="Montserrat"/>
                <a:cs typeface="Montserrat"/>
                <a:sym typeface="Montserrat"/>
              </a:rPr>
              <a:t>DQL – INNER JOIN</a:t>
            </a:r>
            <a:endParaRPr/>
          </a:p>
        </p:txBody>
      </p:sp>
      <p:sp>
        <p:nvSpPr>
          <p:cNvPr id="358" name="Google Shape;358;p27"/>
          <p:cNvSpPr txBox="1"/>
          <p:nvPr/>
        </p:nvSpPr>
        <p:spPr>
          <a:xfrm>
            <a:off x="628649" y="1142727"/>
            <a:ext cx="7886702" cy="8907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pt-BR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Retorna registros que possuem valores correspondentes em ambas as tabelas.</a:t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magem contém dois círculos sendo tabela da esquerda e tabela da direita que se sobrepõem na borda inferior formando uma união que corresponde aos valores semelhantes entre ambas" id="359" name="Google Shape;359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39372" y="2454637"/>
            <a:ext cx="5267325" cy="3381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28"/>
          <p:cNvSpPr txBox="1"/>
          <p:nvPr>
            <p:ph type="title"/>
          </p:nvPr>
        </p:nvSpPr>
        <p:spPr>
          <a:xfrm>
            <a:off x="628649" y="-35510"/>
            <a:ext cx="6888773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500"/>
              <a:buFont typeface="Montserrat"/>
              <a:buNone/>
            </a:pPr>
            <a:r>
              <a:rPr b="1" lang="pt-BR" sz="2500">
                <a:solidFill>
                  <a:srgbClr val="3F3F3F"/>
                </a:solidFill>
                <a:latin typeface="Montserrat"/>
                <a:ea typeface="Montserrat"/>
                <a:cs typeface="Montserrat"/>
                <a:sym typeface="Montserrat"/>
              </a:rPr>
              <a:t>DQL – INNER JOIN</a:t>
            </a:r>
            <a:endParaRPr/>
          </a:p>
        </p:txBody>
      </p:sp>
      <p:sp>
        <p:nvSpPr>
          <p:cNvPr id="365" name="Google Shape;365;p28"/>
          <p:cNvSpPr txBox="1"/>
          <p:nvPr/>
        </p:nvSpPr>
        <p:spPr>
          <a:xfrm>
            <a:off x="628648" y="967415"/>
            <a:ext cx="7886702" cy="10034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pt-BR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Nesta consulta traz o nome do cliente e do título de um respectivo serviço utilizando a palavra-chave </a:t>
            </a:r>
            <a:r>
              <a:rPr b="0" i="1" lang="pt-BR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INNER JOIN </a:t>
            </a:r>
            <a:r>
              <a:rPr b="0" i="0" lang="pt-BR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 </a:t>
            </a:r>
            <a:r>
              <a:rPr b="0" i="1" lang="pt-BR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</a:t>
            </a:r>
            <a:r>
              <a:rPr b="0" i="0" lang="pt-BR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magem contém print da interface do MySQL executando o comando descrito anteriormente, consulta que traz o nome do cliente e titulo de um respectivo serviço." id="366" name="Google Shape;366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7269" y="2090057"/>
            <a:ext cx="6201360" cy="45797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29"/>
          <p:cNvSpPr txBox="1"/>
          <p:nvPr>
            <p:ph type="title"/>
          </p:nvPr>
        </p:nvSpPr>
        <p:spPr>
          <a:xfrm>
            <a:off x="628649" y="0"/>
            <a:ext cx="6888773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500"/>
              <a:buFont typeface="Montserrat"/>
              <a:buNone/>
            </a:pPr>
            <a:r>
              <a:rPr b="1" lang="pt-BR" sz="2500">
                <a:solidFill>
                  <a:srgbClr val="3F3F3F"/>
                </a:solidFill>
                <a:latin typeface="Montserrat"/>
                <a:ea typeface="Montserrat"/>
                <a:cs typeface="Montserrat"/>
                <a:sym typeface="Montserrat"/>
              </a:rPr>
              <a:t>DQL – LEFT JOIN</a:t>
            </a:r>
            <a:endParaRPr/>
          </a:p>
        </p:txBody>
      </p:sp>
      <p:sp>
        <p:nvSpPr>
          <p:cNvPr id="372" name="Google Shape;372;p29"/>
          <p:cNvSpPr txBox="1"/>
          <p:nvPr/>
        </p:nvSpPr>
        <p:spPr>
          <a:xfrm>
            <a:off x="628649" y="1142727"/>
            <a:ext cx="7886702" cy="10700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b="0" i="0" lang="pt-BR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Retorna todos os registros da tabela esquerda (tabela1) e os registros correspondentes (se houver) da tabela direita (tabela2).</a:t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magem contém dois círculos sendo tabela da esquerda e tabela da direita que se sobrepõem na borda inferior formando uma união, o resultado exibe todos os dados da tabela da esquerda e o da tabela da direita exibe os registros que corresponder aos valores da tabela da esquerda" id="373" name="Google Shape;373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62999" y="2307636"/>
            <a:ext cx="4620072" cy="43357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30"/>
          <p:cNvSpPr txBox="1"/>
          <p:nvPr>
            <p:ph type="title"/>
          </p:nvPr>
        </p:nvSpPr>
        <p:spPr>
          <a:xfrm>
            <a:off x="628649" y="-35510"/>
            <a:ext cx="6888773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500"/>
              <a:buFont typeface="Montserrat"/>
              <a:buNone/>
            </a:pPr>
            <a:r>
              <a:rPr b="1" lang="pt-BR" sz="2500">
                <a:solidFill>
                  <a:srgbClr val="3F3F3F"/>
                </a:solidFill>
                <a:latin typeface="Montserrat"/>
                <a:ea typeface="Montserrat"/>
                <a:cs typeface="Montserrat"/>
                <a:sym typeface="Montserrat"/>
              </a:rPr>
              <a:t>DQL – LEFT JOIN</a:t>
            </a:r>
            <a:endParaRPr/>
          </a:p>
        </p:txBody>
      </p:sp>
      <p:sp>
        <p:nvSpPr>
          <p:cNvPr id="379" name="Google Shape;379;p30"/>
          <p:cNvSpPr txBox="1"/>
          <p:nvPr/>
        </p:nvSpPr>
        <p:spPr>
          <a:xfrm>
            <a:off x="628648" y="967415"/>
            <a:ext cx="7886702" cy="10034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pt-BR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Nesta consulta traz todos os registros da TabelaA (esquerda) e os registros correspondentes (se houver) da TabelaB (direita).		  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magem contém print da interface do MySQL executando o comando descrito anteriormente, realizando a consulta que traz todos os registros de uma tabela A e os registros semelhantes de uma tabela B caso houver" id="380" name="Google Shape;380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1000" y="1970843"/>
            <a:ext cx="8620125" cy="471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31"/>
          <p:cNvSpPr txBox="1"/>
          <p:nvPr>
            <p:ph type="title"/>
          </p:nvPr>
        </p:nvSpPr>
        <p:spPr>
          <a:xfrm>
            <a:off x="628649" y="0"/>
            <a:ext cx="6888773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500"/>
              <a:buFont typeface="Montserrat"/>
              <a:buNone/>
            </a:pPr>
            <a:r>
              <a:rPr b="1" lang="pt-BR" sz="2500">
                <a:solidFill>
                  <a:srgbClr val="3F3F3F"/>
                </a:solidFill>
                <a:latin typeface="Montserrat"/>
                <a:ea typeface="Montserrat"/>
                <a:cs typeface="Montserrat"/>
                <a:sym typeface="Montserrat"/>
              </a:rPr>
              <a:t>DQL – RIGHT JOIN</a:t>
            </a:r>
            <a:endParaRPr/>
          </a:p>
        </p:txBody>
      </p:sp>
      <p:sp>
        <p:nvSpPr>
          <p:cNvPr id="386" name="Google Shape;386;p31"/>
          <p:cNvSpPr txBox="1"/>
          <p:nvPr/>
        </p:nvSpPr>
        <p:spPr>
          <a:xfrm>
            <a:off x="628649" y="1142727"/>
            <a:ext cx="7886702" cy="1325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pt-BR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Retorna todos os registros da tabela direita (tabela2) e os registros correspondentes (se houver) da tabela esquerda (tabela1).</a:t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magem contém dois círculos sendo tabela da esquerda e tabela da direita que se sobrepõem na borda inferior formando uma união, o resultado exibe todos os dados da tabela da direita e o da tabela da esquerda exibe os registros que corresponder aos valores da tabela da direita" id="387" name="Google Shape;387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62371" y="2327548"/>
            <a:ext cx="4267200" cy="4124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bb67531347_0_16"/>
          <p:cNvSpPr txBox="1"/>
          <p:nvPr>
            <p:ph type="title"/>
          </p:nvPr>
        </p:nvSpPr>
        <p:spPr>
          <a:xfrm>
            <a:off x="628650" y="0"/>
            <a:ext cx="7305300" cy="113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33333"/>
              </a:lnSpc>
              <a:spcBef>
                <a:spcPts val="18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2500">
                <a:solidFill>
                  <a:srgbClr val="3F3F3F"/>
                </a:solidFill>
                <a:latin typeface="Montserrat"/>
                <a:ea typeface="Montserrat"/>
                <a:cs typeface="Montserrat"/>
                <a:sym typeface="Montserrat"/>
              </a:rPr>
              <a:t>O que é um Banco de Dados Relacional?</a:t>
            </a:r>
            <a:endParaRPr b="1" sz="2500">
              <a:solidFill>
                <a:srgbClr val="3F3F3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4" name="Google Shape;144;g2bb67531347_0_16"/>
          <p:cNvSpPr txBox="1"/>
          <p:nvPr/>
        </p:nvSpPr>
        <p:spPr>
          <a:xfrm>
            <a:off x="730125" y="1087500"/>
            <a:ext cx="8233200" cy="18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33333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Um </a:t>
            </a:r>
            <a:r>
              <a:rPr b="1" lang="pt-BR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banco de dados relacional</a:t>
            </a:r>
            <a:r>
              <a:rPr lang="pt-BR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é um sistema organizado para armazenar e gerenciar informações de </a:t>
            </a:r>
            <a:r>
              <a:rPr b="1" lang="pt-BR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forma estruturada,</a:t>
            </a:r>
            <a:r>
              <a:rPr lang="pt-BR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utilizando o modelo relacional. Ele é composto por tabelas que representam entidades e seus atributos, estabelecendo relações entre elas.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ECECEC"/>
              </a:solidFill>
              <a:highlight>
                <a:srgbClr val="21212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33333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33333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7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5" name="Google Shape;145;g2bb67531347_0_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650" y="2766725"/>
            <a:ext cx="7888175" cy="3247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32"/>
          <p:cNvSpPr txBox="1"/>
          <p:nvPr>
            <p:ph type="title"/>
          </p:nvPr>
        </p:nvSpPr>
        <p:spPr>
          <a:xfrm>
            <a:off x="628649" y="-35510"/>
            <a:ext cx="6888773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500"/>
              <a:buFont typeface="Montserrat"/>
              <a:buNone/>
            </a:pPr>
            <a:r>
              <a:rPr b="1" lang="pt-BR" sz="2500">
                <a:solidFill>
                  <a:srgbClr val="3F3F3F"/>
                </a:solidFill>
                <a:latin typeface="Montserrat"/>
                <a:ea typeface="Montserrat"/>
                <a:cs typeface="Montserrat"/>
                <a:sym typeface="Montserrat"/>
              </a:rPr>
              <a:t>DQL – RIGHT JOIN</a:t>
            </a:r>
            <a:endParaRPr/>
          </a:p>
        </p:txBody>
      </p:sp>
      <p:sp>
        <p:nvSpPr>
          <p:cNvPr id="393" name="Google Shape;393;p32"/>
          <p:cNvSpPr txBox="1"/>
          <p:nvPr/>
        </p:nvSpPr>
        <p:spPr>
          <a:xfrm>
            <a:off x="628648" y="967415"/>
            <a:ext cx="7886702" cy="10034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pt-BR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Nesta consulta traz todos os registros da TabelaB (direita) e os registros correspondentes (se houver) da TabelaA (esquerda).  </a:t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pt-BR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  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magem contém print da interface do MySQL executando o comando descrito anteriormente, realizando a consulta que traz todos os registros de uma tabela B e os registros semelhantes de uma tabela A caso houver" id="394" name="Google Shape;394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7950" y="1970843"/>
            <a:ext cx="8652224" cy="46966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3"/>
          <p:cNvSpPr txBox="1"/>
          <p:nvPr>
            <p:ph type="title"/>
          </p:nvPr>
        </p:nvSpPr>
        <p:spPr>
          <a:xfrm>
            <a:off x="628649" y="0"/>
            <a:ext cx="6888773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500"/>
              <a:buFont typeface="Montserrat"/>
              <a:buNone/>
            </a:pPr>
            <a:r>
              <a:rPr b="1" lang="pt-BR" sz="2500">
                <a:solidFill>
                  <a:srgbClr val="3F3F3F"/>
                </a:solidFill>
                <a:latin typeface="Montserrat"/>
                <a:ea typeface="Montserrat"/>
                <a:cs typeface="Montserrat"/>
                <a:sym typeface="Montserrat"/>
              </a:rPr>
              <a:t>DQL – UNION</a:t>
            </a:r>
            <a:endParaRPr/>
          </a:p>
        </p:txBody>
      </p:sp>
      <p:sp>
        <p:nvSpPr>
          <p:cNvPr id="400" name="Google Shape;400;p33"/>
          <p:cNvSpPr txBox="1"/>
          <p:nvPr/>
        </p:nvSpPr>
        <p:spPr>
          <a:xfrm>
            <a:off x="628649" y="1142727"/>
            <a:ext cx="7886702" cy="1325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pt-BR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Combina resultado de duas ou mais consultas (</a:t>
            </a:r>
            <a:r>
              <a:rPr b="0" i="1" lang="pt-BR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</a:t>
            </a:r>
            <a:r>
              <a:rPr b="0" i="0" lang="pt-BR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 em um único conjunto de resultados.</a:t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magem contém dois círculos sendo tabela da esquerda e tabela da direita que se sobrepõem na borda inferior formando uma união, o resultado exibe todos os dados da tabela da direita e o da tabela da esquerda em um único resultado, e os dados que não estiverem correspondente em ambas as tabelas vai ser um valor null" id="401" name="Google Shape;401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46885" y="2084661"/>
            <a:ext cx="4581525" cy="461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34"/>
          <p:cNvSpPr txBox="1"/>
          <p:nvPr>
            <p:ph type="title"/>
          </p:nvPr>
        </p:nvSpPr>
        <p:spPr>
          <a:xfrm>
            <a:off x="628649" y="-35510"/>
            <a:ext cx="6888773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500"/>
              <a:buFont typeface="Montserrat"/>
              <a:buNone/>
            </a:pPr>
            <a:r>
              <a:rPr b="1" lang="pt-BR" sz="2500">
                <a:solidFill>
                  <a:srgbClr val="3F3F3F"/>
                </a:solidFill>
                <a:latin typeface="Montserrat"/>
                <a:ea typeface="Montserrat"/>
                <a:cs typeface="Montserrat"/>
                <a:sym typeface="Montserrat"/>
              </a:rPr>
              <a:t>DQL – UNION</a:t>
            </a:r>
            <a:endParaRPr/>
          </a:p>
        </p:txBody>
      </p:sp>
      <p:sp>
        <p:nvSpPr>
          <p:cNvPr id="407" name="Google Shape;407;p34"/>
          <p:cNvSpPr txBox="1"/>
          <p:nvPr/>
        </p:nvSpPr>
        <p:spPr>
          <a:xfrm>
            <a:off x="628648" y="967415"/>
            <a:ext cx="7886702" cy="10034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pt-BR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Nesta consulta retorna a união de duas consultas que utilizam </a:t>
            </a:r>
            <a:r>
              <a:rPr b="0" i="1" lang="pt-BR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LEFT</a:t>
            </a:r>
            <a:r>
              <a:rPr b="0" i="0" lang="pt-BR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e </a:t>
            </a:r>
            <a:r>
              <a:rPr b="0" i="1" lang="pt-BR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RIGHT JOIN</a:t>
            </a:r>
            <a:r>
              <a:rPr b="0" i="0" lang="pt-BR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magem contém print da interface do MySQL executando o comando descrito anteriormente, realizando a consulta que traz todos os registros da tabela A e B " id="408" name="Google Shape;408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4056" y="1970843"/>
            <a:ext cx="8499573" cy="46165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35"/>
          <p:cNvSpPr txBox="1"/>
          <p:nvPr>
            <p:ph type="title"/>
          </p:nvPr>
        </p:nvSpPr>
        <p:spPr>
          <a:xfrm>
            <a:off x="628649" y="-35510"/>
            <a:ext cx="6888773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500"/>
              <a:buFont typeface="Montserrat"/>
              <a:buNone/>
            </a:pPr>
            <a:r>
              <a:rPr b="1" lang="pt-BR" sz="2500">
                <a:solidFill>
                  <a:srgbClr val="3F3F3F"/>
                </a:solidFill>
                <a:latin typeface="Montserrat"/>
                <a:ea typeface="Montserrat"/>
                <a:cs typeface="Montserrat"/>
                <a:sym typeface="Montserrat"/>
              </a:rPr>
              <a:t>MySQL - Instalação</a:t>
            </a:r>
            <a:endParaRPr/>
          </a:p>
        </p:txBody>
      </p:sp>
      <p:sp>
        <p:nvSpPr>
          <p:cNvPr id="414" name="Google Shape;414;p35"/>
          <p:cNvSpPr txBox="1"/>
          <p:nvPr/>
        </p:nvSpPr>
        <p:spPr>
          <a:xfrm>
            <a:off x="707091" y="2682321"/>
            <a:ext cx="7729817" cy="14933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 passo a passo está disponibilizado no ClassRoom, segue o link =&gt;  </a:t>
            </a:r>
            <a:r>
              <a:rPr b="0" i="0" lang="pt-BR" sz="320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Instalação MySQL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36"/>
          <p:cNvSpPr txBox="1"/>
          <p:nvPr>
            <p:ph type="title"/>
          </p:nvPr>
        </p:nvSpPr>
        <p:spPr>
          <a:xfrm>
            <a:off x="707846" y="2663444"/>
            <a:ext cx="6302553" cy="102912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133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Montserrat"/>
              <a:buNone/>
            </a:pPr>
            <a:r>
              <a:rPr lang="pt-BR">
                <a:latin typeface="Montserrat"/>
                <a:ea typeface="Montserrat"/>
                <a:cs typeface="Montserrat"/>
                <a:sym typeface="Montserrat"/>
              </a:rPr>
              <a:t>Bora lá! </a:t>
            </a:r>
            <a:r>
              <a:rPr b="0" lang="pt-BR">
                <a:solidFill>
                  <a:srgbClr val="CCCCCC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👊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bb67531347_0_70"/>
          <p:cNvSpPr txBox="1"/>
          <p:nvPr>
            <p:ph type="title"/>
          </p:nvPr>
        </p:nvSpPr>
        <p:spPr>
          <a:xfrm>
            <a:off x="628650" y="0"/>
            <a:ext cx="7305300" cy="113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33333"/>
              </a:lnSpc>
              <a:spcBef>
                <a:spcPts val="18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2500">
                <a:solidFill>
                  <a:srgbClr val="3F3F3F"/>
                </a:solidFill>
                <a:latin typeface="Montserrat"/>
                <a:ea typeface="Montserrat"/>
                <a:cs typeface="Montserrat"/>
                <a:sym typeface="Montserrat"/>
              </a:rPr>
              <a:t>Características</a:t>
            </a:r>
            <a:r>
              <a:rPr b="1" lang="pt-BR" sz="2500">
                <a:solidFill>
                  <a:srgbClr val="3F3F3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sz="2500">
              <a:solidFill>
                <a:srgbClr val="3F3F3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1" name="Google Shape;151;g2bb67531347_0_70"/>
          <p:cNvSpPr txBox="1"/>
          <p:nvPr/>
        </p:nvSpPr>
        <p:spPr>
          <a:xfrm>
            <a:off x="524950" y="1087500"/>
            <a:ext cx="4753500" cy="519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Integridade Referencial</a:t>
            </a:r>
            <a:r>
              <a:rPr lang="pt-BR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pt-BR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</a:t>
            </a:r>
            <a:r>
              <a:rPr lang="pt-BR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Garante a consistência dos dados ao estabelecer relações entre tabelas e ao manter a integridade das chaves estrangeiras.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ECECEC"/>
              </a:solidFill>
              <a:highlight>
                <a:srgbClr val="21212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33333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ECECEC"/>
              </a:solidFill>
              <a:highlight>
                <a:srgbClr val="21212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33333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33333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7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2" name="Google Shape;152;g2bb67531347_0_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2838" y="2813525"/>
            <a:ext cx="5098326" cy="3727950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g2bb67531347_0_70"/>
          <p:cNvSpPr txBox="1"/>
          <p:nvPr/>
        </p:nvSpPr>
        <p:spPr>
          <a:xfrm>
            <a:off x="4941288" y="999575"/>
            <a:ext cx="3991800" cy="519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Normalização -</a:t>
            </a:r>
            <a:r>
              <a:rPr lang="pt-BR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Processo de organização dos dados em diferentes níveis para reduzir redundâncias e evitar anomalias de atualização.</a:t>
            </a:r>
            <a:endParaRPr sz="1200">
              <a:solidFill>
                <a:srgbClr val="ECECEC"/>
              </a:solidFill>
              <a:highlight>
                <a:srgbClr val="21212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33333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ECECEC"/>
              </a:solidFill>
              <a:highlight>
                <a:srgbClr val="21212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33333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33333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7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bb67531347_0_30"/>
          <p:cNvSpPr txBox="1"/>
          <p:nvPr>
            <p:ph type="title"/>
          </p:nvPr>
        </p:nvSpPr>
        <p:spPr>
          <a:xfrm>
            <a:off x="628650" y="0"/>
            <a:ext cx="7305300" cy="113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33333"/>
              </a:lnSpc>
              <a:spcBef>
                <a:spcPts val="18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2500">
                <a:solidFill>
                  <a:srgbClr val="3F3F3F"/>
                </a:solidFill>
                <a:latin typeface="Montserrat"/>
                <a:ea typeface="Montserrat"/>
                <a:cs typeface="Montserrat"/>
                <a:sym typeface="Montserrat"/>
              </a:rPr>
              <a:t>Componentes Principais:</a:t>
            </a:r>
            <a:endParaRPr b="1" sz="2500">
              <a:solidFill>
                <a:srgbClr val="3F3F3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9" name="Google Shape;159;g2bb67531347_0_30"/>
          <p:cNvSpPr txBox="1"/>
          <p:nvPr/>
        </p:nvSpPr>
        <p:spPr>
          <a:xfrm>
            <a:off x="730125" y="1087500"/>
            <a:ext cx="8233200" cy="22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AutoNum type="arabicPeriod"/>
            </a:pPr>
            <a:r>
              <a:rPr b="1" lang="pt-BR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r>
              <a:rPr b="1" lang="pt-BR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abelas - </a:t>
            </a:r>
            <a:r>
              <a:rPr lang="pt-BR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Estruturas fundamentais que armazenam os dados em linhas e colunas, seguindo um esquema pré-definido.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AutoNum type="arabicPeriod"/>
            </a:pPr>
            <a:r>
              <a:rPr b="1" lang="pt-BR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Chaves - </a:t>
            </a:r>
            <a:r>
              <a:rPr lang="pt-BR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Identificam de forma única cada registro em uma tabela e estabelecem relações entre diferentes tabelas.</a:t>
            </a:r>
            <a:endParaRPr sz="1200">
              <a:solidFill>
                <a:srgbClr val="ECECEC"/>
              </a:solidFill>
              <a:highlight>
                <a:srgbClr val="21212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33333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ECECEC"/>
              </a:solidFill>
              <a:highlight>
                <a:srgbClr val="21212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33333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33333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7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0" name="Google Shape;160;g2bb67531347_0_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5638" y="2804725"/>
            <a:ext cx="5511325" cy="3718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bb67531347_0_46"/>
          <p:cNvSpPr txBox="1"/>
          <p:nvPr>
            <p:ph type="title"/>
          </p:nvPr>
        </p:nvSpPr>
        <p:spPr>
          <a:xfrm>
            <a:off x="628650" y="0"/>
            <a:ext cx="7305300" cy="113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33333"/>
              </a:lnSpc>
              <a:spcBef>
                <a:spcPts val="18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2500">
                <a:solidFill>
                  <a:srgbClr val="3F3F3F"/>
                </a:solidFill>
                <a:latin typeface="Montserrat"/>
                <a:ea typeface="Montserrat"/>
                <a:cs typeface="Montserrat"/>
                <a:sym typeface="Montserrat"/>
              </a:rPr>
              <a:t>Chave </a:t>
            </a:r>
            <a:r>
              <a:rPr b="1" lang="pt-BR" sz="2500">
                <a:solidFill>
                  <a:srgbClr val="3F3F3F"/>
                </a:solidFill>
                <a:latin typeface="Montserrat"/>
                <a:ea typeface="Montserrat"/>
                <a:cs typeface="Montserrat"/>
                <a:sym typeface="Montserrat"/>
              </a:rPr>
              <a:t>Primária:</a:t>
            </a:r>
            <a:endParaRPr b="1" sz="2500">
              <a:solidFill>
                <a:srgbClr val="3F3F3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6" name="Google Shape;166;g2bb67531347_0_46"/>
          <p:cNvSpPr txBox="1"/>
          <p:nvPr/>
        </p:nvSpPr>
        <p:spPr>
          <a:xfrm>
            <a:off x="730125" y="970275"/>
            <a:ext cx="8233200" cy="30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Definição - </a:t>
            </a:r>
            <a:r>
              <a:rPr lang="pt-BR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chave primária é um ou mais campos em uma tabela que servem para identificar de forma única cada registro nessa tabela. Cada tabela deve ter uma chave primária definida.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b="1" lang="pt-BR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Características:</a:t>
            </a:r>
            <a:r>
              <a:rPr lang="pt-BR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AutoNum type="arabicPeriod"/>
            </a:pPr>
            <a:r>
              <a:rPr lang="pt-BR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Deve conter valores únicos para cada registro.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AutoNum type="arabicPeriod"/>
            </a:pPr>
            <a:r>
              <a:rPr lang="pt-BR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Não pode conter valores nulos </a:t>
            </a:r>
            <a:r>
              <a:rPr b="1" lang="pt-BR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(NULL).</a:t>
            </a:r>
            <a:endParaRPr b="1"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AutoNum type="arabicPeriod"/>
            </a:pPr>
            <a:r>
              <a:rPr lang="pt-BR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Garante a integridade dos dados e facilita operações de busca e junção </a:t>
            </a:r>
            <a:r>
              <a:rPr b="1" lang="pt-BR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(join).</a:t>
            </a:r>
            <a:endParaRPr b="1"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7" name="Google Shape;167;g2bb67531347_0_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1975" y="3924325"/>
            <a:ext cx="7429500" cy="2382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bb67531347_0_55"/>
          <p:cNvSpPr txBox="1"/>
          <p:nvPr>
            <p:ph type="title"/>
          </p:nvPr>
        </p:nvSpPr>
        <p:spPr>
          <a:xfrm>
            <a:off x="628650" y="0"/>
            <a:ext cx="7305300" cy="113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60000"/>
              </a:lnSpc>
              <a:spcBef>
                <a:spcPts val="1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2500">
                <a:solidFill>
                  <a:srgbClr val="3F3F3F"/>
                </a:solidFill>
                <a:latin typeface="Montserrat"/>
                <a:ea typeface="Montserrat"/>
                <a:cs typeface="Montserrat"/>
                <a:sym typeface="Montserrat"/>
              </a:rPr>
              <a:t>Chave Secundária (ou Chave Candidata):</a:t>
            </a:r>
            <a:endParaRPr b="1" sz="2500">
              <a:solidFill>
                <a:srgbClr val="3F3F3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3" name="Google Shape;173;g2bb67531347_0_55"/>
          <p:cNvSpPr txBox="1"/>
          <p:nvPr/>
        </p:nvSpPr>
        <p:spPr>
          <a:xfrm>
            <a:off x="730125" y="970275"/>
            <a:ext cx="8233200" cy="30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Definição - </a:t>
            </a:r>
            <a:r>
              <a:rPr lang="pt-BR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Uma chave secundária é um campo (ou conjunto de campos) em uma tabela que também pode identificar de forma única cada registro, mas não é escolhida como a chave primária.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b="1" lang="pt-BR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Características:</a:t>
            </a:r>
            <a:r>
              <a:rPr lang="pt-BR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AutoNum type="arabicPeriod"/>
            </a:pPr>
            <a:r>
              <a:rPr lang="pt-BR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Pode conter valores duplicados.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AutoNum type="arabicPeriod"/>
            </a:pPr>
            <a:r>
              <a:rPr lang="pt-BR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Pode conter valores nulos.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AutoNum type="arabicPeriod"/>
            </a:pPr>
            <a:r>
              <a:rPr lang="pt-BR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Usada para garantir a integridade referencial e otimizar consultas.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4" name="Google Shape;174;g2bb67531347_0_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1975" y="3924325"/>
            <a:ext cx="7429500" cy="2382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bb67531347_0_81"/>
          <p:cNvSpPr txBox="1"/>
          <p:nvPr>
            <p:ph type="title"/>
          </p:nvPr>
        </p:nvSpPr>
        <p:spPr>
          <a:xfrm>
            <a:off x="628650" y="0"/>
            <a:ext cx="71862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500"/>
              <a:buFont typeface="Montserrat"/>
              <a:buNone/>
            </a:pPr>
            <a:r>
              <a:rPr b="1" lang="pt-BR" sz="2500">
                <a:solidFill>
                  <a:srgbClr val="3F3F3F"/>
                </a:solidFill>
                <a:latin typeface="Montserrat"/>
                <a:ea typeface="Montserrat"/>
                <a:cs typeface="Montserrat"/>
                <a:sym typeface="Montserrat"/>
              </a:rPr>
              <a:t>Nível de Abstração</a:t>
            </a:r>
            <a:endParaRPr/>
          </a:p>
        </p:txBody>
      </p:sp>
      <p:sp>
        <p:nvSpPr>
          <p:cNvPr id="180" name="Google Shape;180;g2bb67531347_0_81"/>
          <p:cNvSpPr txBox="1"/>
          <p:nvPr/>
        </p:nvSpPr>
        <p:spPr>
          <a:xfrm>
            <a:off x="628648" y="967415"/>
            <a:ext cx="7886700" cy="539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i="1"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i="1"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1" name="Google Shape;181;g2bb67531347_0_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6100" y="2058200"/>
            <a:ext cx="5671800" cy="2741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o Office">
  <a:themeElements>
    <a:clrScheme name="Tema do 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2019-02-19T13:22:14Z</dcterms:created>
  <dc:creator>Lucas Jorge da Silva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0x0101001C0BDCB75C490F449996D271113E7085</vt:lpwstr>
  </property>
</Properties>
</file>